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327" r:id="rId2"/>
    <p:sldId id="256" r:id="rId3"/>
    <p:sldId id="315" r:id="rId4"/>
    <p:sldId id="325" r:id="rId5"/>
    <p:sldId id="326" r:id="rId6"/>
    <p:sldId id="313" r:id="rId7"/>
    <p:sldId id="316" r:id="rId8"/>
    <p:sldId id="317" r:id="rId9"/>
    <p:sldId id="318" r:id="rId10"/>
    <p:sldId id="321" r:id="rId11"/>
    <p:sldId id="258" r:id="rId12"/>
    <p:sldId id="328" r:id="rId13"/>
    <p:sldId id="330" r:id="rId14"/>
    <p:sldId id="323" r:id="rId15"/>
    <p:sldId id="324" r:id="rId16"/>
  </p:sldIdLst>
  <p:sldSz cx="9144000" cy="5143500" type="screen16x9"/>
  <p:notesSz cx="6858000" cy="9144000"/>
  <p:embeddedFontLst>
    <p:embeddedFont>
      <p:font typeface="Anaheim" panose="020B0604020202020204" charset="0"/>
      <p:regular r:id="rId18"/>
      <p:bold r:id="rId19"/>
    </p:embeddedFont>
    <p:embeddedFont>
      <p:font typeface="Assistant" pitchFamily="2" charset="-79"/>
      <p:regular r:id="rId20"/>
      <p:bold r:id="rId21"/>
    </p:embeddedFont>
    <p:embeddedFont>
      <p:font typeface="Coda" panose="020B0604020202020204" charset="0"/>
      <p:regular r:id="rId22"/>
    </p:embeddedFont>
    <p:embeddedFont>
      <p:font typeface="Nunito Light" pitchFamily="2" charset="0"/>
      <p:regular r:id="rId23"/>
      <p:italic r:id="rId24"/>
    </p:embeddedFont>
    <p:embeddedFont>
      <p:font typeface="Segoe UI Emoji" panose="020B0502040204020203" pitchFamily="3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59983-E91F-4612-8D75-E5A4411230A8}" v="527" dt="2025-04-28T19:12:16.989"/>
  </p1510:revLst>
</p1510:revInfo>
</file>

<file path=ppt/tableStyles.xml><?xml version="1.0" encoding="utf-8"?>
<a:tblStyleLst xmlns:a="http://schemas.openxmlformats.org/drawingml/2006/main" def="{00A79744-E3D6-44F7-8FF9-73611F265DB2}">
  <a:tblStyle styleId="{00A79744-E3D6-44F7-8FF9-73611F265D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4E3632-12E5-493B-ABC2-4A334BCBE80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9" d="100"/>
          <a:sy n="89" d="100"/>
        </p:scale>
        <p:origin x="62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d5d2ff4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ed5d2ff45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031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ed5b760b6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ed5b760b6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707" t="5712" r="6069" b="5721"/>
          <a:stretch/>
        </p:blipFill>
        <p:spPr>
          <a:xfrm rot="5400000">
            <a:off x="-850850" y="851500"/>
            <a:ext cx="5142200" cy="3440500"/>
          </a:xfrm>
          <a:prstGeom prst="rect">
            <a:avLst/>
          </a:prstGeom>
          <a:noFill/>
          <a:ln>
            <a:noFill/>
          </a:ln>
        </p:spPr>
      </p:pic>
      <p:sp>
        <p:nvSpPr>
          <p:cNvPr id="10" name="Google Shape;10;p2"/>
          <p:cNvSpPr txBox="1">
            <a:spLocks noGrp="1"/>
          </p:cNvSpPr>
          <p:nvPr>
            <p:ph type="ctrTitle"/>
          </p:nvPr>
        </p:nvSpPr>
        <p:spPr>
          <a:xfrm>
            <a:off x="3595675" y="1986350"/>
            <a:ext cx="4835100" cy="2182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4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595675" y="4168550"/>
            <a:ext cx="4835100" cy="475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600">
                <a:solidFill>
                  <a:schemeClr val="dk1"/>
                </a:solidFill>
              </a:defRPr>
            </a:lvl1pPr>
            <a:lvl2pPr lvl="1" algn="ctr" rtl="0">
              <a:lnSpc>
                <a:spcPct val="115000"/>
              </a:lnSpc>
              <a:spcBef>
                <a:spcPts val="0"/>
              </a:spcBef>
              <a:spcAft>
                <a:spcPts val="0"/>
              </a:spcAft>
              <a:buSzPts val="1800"/>
              <a:buNone/>
              <a:defRPr sz="1800"/>
            </a:lvl2pPr>
            <a:lvl3pPr lvl="2" algn="ctr" rtl="0">
              <a:lnSpc>
                <a:spcPct val="115000"/>
              </a:lnSpc>
              <a:spcBef>
                <a:spcPts val="0"/>
              </a:spcBef>
              <a:spcAft>
                <a:spcPts val="0"/>
              </a:spcAft>
              <a:buSzPts val="1800"/>
              <a:buNone/>
              <a:defRPr sz="1800"/>
            </a:lvl3pPr>
            <a:lvl4pPr lvl="3" algn="ctr" rtl="0">
              <a:lnSpc>
                <a:spcPct val="115000"/>
              </a:lnSpc>
              <a:spcBef>
                <a:spcPts val="0"/>
              </a:spcBef>
              <a:spcAft>
                <a:spcPts val="0"/>
              </a:spcAft>
              <a:buSzPts val="1800"/>
              <a:buNone/>
              <a:defRPr sz="1800"/>
            </a:lvl4pPr>
            <a:lvl5pPr lvl="4" algn="ctr" rtl="0">
              <a:lnSpc>
                <a:spcPct val="115000"/>
              </a:lnSpc>
              <a:spcBef>
                <a:spcPts val="0"/>
              </a:spcBef>
              <a:spcAft>
                <a:spcPts val="0"/>
              </a:spcAft>
              <a:buSzPts val="1800"/>
              <a:buNone/>
              <a:defRPr sz="1800"/>
            </a:lvl5pPr>
            <a:lvl6pPr lvl="5" algn="ctr" rtl="0">
              <a:lnSpc>
                <a:spcPct val="115000"/>
              </a:lnSpc>
              <a:spcBef>
                <a:spcPts val="0"/>
              </a:spcBef>
              <a:spcAft>
                <a:spcPts val="0"/>
              </a:spcAft>
              <a:buSzPts val="1800"/>
              <a:buNone/>
              <a:defRPr sz="1800"/>
            </a:lvl6pPr>
            <a:lvl7pPr lvl="6" algn="ctr" rtl="0">
              <a:lnSpc>
                <a:spcPct val="115000"/>
              </a:lnSpc>
              <a:spcBef>
                <a:spcPts val="0"/>
              </a:spcBef>
              <a:spcAft>
                <a:spcPts val="0"/>
              </a:spcAft>
              <a:buSzPts val="1800"/>
              <a:buNone/>
              <a:defRPr sz="1800"/>
            </a:lvl7pPr>
            <a:lvl8pPr lvl="7" algn="ctr" rtl="0">
              <a:lnSpc>
                <a:spcPct val="115000"/>
              </a:lnSpc>
              <a:spcBef>
                <a:spcPts val="0"/>
              </a:spcBef>
              <a:spcAft>
                <a:spcPts val="0"/>
              </a:spcAft>
              <a:buSzPts val="1800"/>
              <a:buNone/>
              <a:defRPr sz="1800"/>
            </a:lvl8pPr>
            <a:lvl9pPr lvl="8" algn="ctr" rtl="0">
              <a:lnSpc>
                <a:spcPct val="115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grpSp>
        <p:nvGrpSpPr>
          <p:cNvPr id="42" name="Google Shape;42;p7"/>
          <p:cNvGrpSpPr/>
          <p:nvPr/>
        </p:nvGrpSpPr>
        <p:grpSpPr>
          <a:xfrm>
            <a:off x="6650150" y="0"/>
            <a:ext cx="2908624" cy="5143501"/>
            <a:chOff x="6650150" y="0"/>
            <a:chExt cx="2908624" cy="5143501"/>
          </a:xfrm>
        </p:grpSpPr>
        <p:pic>
          <p:nvPicPr>
            <p:cNvPr id="43" name="Google Shape;43;p7"/>
            <p:cNvPicPr preferRelativeResize="0"/>
            <p:nvPr/>
          </p:nvPicPr>
          <p:blipFill rotWithShape="1">
            <a:blip r:embed="rId2">
              <a:alphaModFix/>
            </a:blip>
            <a:srcRect l="29748" r="41057"/>
            <a:stretch/>
          </p:blipFill>
          <p:spPr>
            <a:xfrm>
              <a:off x="6891025" y="0"/>
              <a:ext cx="2252974" cy="5143501"/>
            </a:xfrm>
            <a:prstGeom prst="rect">
              <a:avLst/>
            </a:prstGeom>
            <a:noFill/>
            <a:ln>
              <a:noFill/>
            </a:ln>
          </p:spPr>
        </p:pic>
        <p:pic>
          <p:nvPicPr>
            <p:cNvPr id="44" name="Google Shape;44;p7"/>
            <p:cNvPicPr preferRelativeResize="0"/>
            <p:nvPr/>
          </p:nvPicPr>
          <p:blipFill>
            <a:blip r:embed="rId3">
              <a:alphaModFix/>
            </a:blip>
            <a:stretch>
              <a:fillRect/>
            </a:stretch>
          </p:blipFill>
          <p:spPr>
            <a:xfrm flipH="1">
              <a:off x="6650150" y="0"/>
              <a:ext cx="2908624" cy="5143499"/>
            </a:xfrm>
            <a:prstGeom prst="rect">
              <a:avLst/>
            </a:prstGeom>
            <a:noFill/>
            <a:ln>
              <a:noFill/>
            </a:ln>
          </p:spPr>
        </p:pic>
      </p:grpSp>
      <p:sp>
        <p:nvSpPr>
          <p:cNvPr id="45" name="Google Shape;45;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ubTitle" idx="1"/>
          </p:nvPr>
        </p:nvSpPr>
        <p:spPr>
          <a:xfrm>
            <a:off x="2424600" y="1727375"/>
            <a:ext cx="4294800" cy="21264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600"/>
              <a:buChar char="●"/>
              <a:defRPr/>
            </a:lvl1pPr>
            <a:lvl2pPr lvl="1" algn="ctr" rtl="0">
              <a:lnSpc>
                <a:spcPct val="115000"/>
              </a:lnSpc>
              <a:spcBef>
                <a:spcPts val="0"/>
              </a:spcBef>
              <a:spcAft>
                <a:spcPts val="0"/>
              </a:spcAft>
              <a:buClr>
                <a:srgbClr val="E76A28"/>
              </a:buClr>
              <a:buSzPts val="1600"/>
              <a:buFont typeface="Nunito Light"/>
              <a:buChar char="○"/>
              <a:defRPr/>
            </a:lvl2pPr>
            <a:lvl3pPr lvl="2" algn="ctr" rtl="0">
              <a:lnSpc>
                <a:spcPct val="115000"/>
              </a:lnSpc>
              <a:spcBef>
                <a:spcPts val="0"/>
              </a:spcBef>
              <a:spcAft>
                <a:spcPts val="0"/>
              </a:spcAft>
              <a:buClr>
                <a:srgbClr val="E76A28"/>
              </a:buClr>
              <a:buSzPts val="1500"/>
              <a:buFont typeface="Nunito Light"/>
              <a:buChar char="■"/>
              <a:defRPr/>
            </a:lvl3pPr>
            <a:lvl4pPr lvl="3" algn="ctr" rtl="0">
              <a:lnSpc>
                <a:spcPct val="115000"/>
              </a:lnSpc>
              <a:spcBef>
                <a:spcPts val="0"/>
              </a:spcBef>
              <a:spcAft>
                <a:spcPts val="0"/>
              </a:spcAft>
              <a:buClr>
                <a:srgbClr val="E76A28"/>
              </a:buClr>
              <a:buSzPts val="1500"/>
              <a:buFont typeface="Nunito Light"/>
              <a:buChar char="●"/>
              <a:defRPr/>
            </a:lvl4pPr>
            <a:lvl5pPr lvl="4" algn="ctr" rtl="0">
              <a:lnSpc>
                <a:spcPct val="115000"/>
              </a:lnSpc>
              <a:spcBef>
                <a:spcPts val="0"/>
              </a:spcBef>
              <a:spcAft>
                <a:spcPts val="0"/>
              </a:spcAft>
              <a:buClr>
                <a:srgbClr val="E76A28"/>
              </a:buClr>
              <a:buSzPts val="1400"/>
              <a:buFont typeface="Nunito Light"/>
              <a:buChar char="○"/>
              <a:defRPr/>
            </a:lvl5pPr>
            <a:lvl6pPr lvl="5" algn="ctr" rtl="0">
              <a:lnSpc>
                <a:spcPct val="115000"/>
              </a:lnSpc>
              <a:spcBef>
                <a:spcPts val="0"/>
              </a:spcBef>
              <a:spcAft>
                <a:spcPts val="0"/>
              </a:spcAft>
              <a:buClr>
                <a:srgbClr val="999999"/>
              </a:buClr>
              <a:buSzPts val="1400"/>
              <a:buFont typeface="Nunito Light"/>
              <a:buChar char="■"/>
              <a:defRPr/>
            </a:lvl6pPr>
            <a:lvl7pPr lvl="6" algn="ctr" rtl="0">
              <a:lnSpc>
                <a:spcPct val="115000"/>
              </a:lnSpc>
              <a:spcBef>
                <a:spcPts val="0"/>
              </a:spcBef>
              <a:spcAft>
                <a:spcPts val="0"/>
              </a:spcAft>
              <a:buClr>
                <a:srgbClr val="999999"/>
              </a:buClr>
              <a:buSzPts val="1300"/>
              <a:buFont typeface="Nunito Light"/>
              <a:buChar char="●"/>
              <a:defRPr/>
            </a:lvl7pPr>
            <a:lvl8pPr lvl="7" algn="ctr" rtl="0">
              <a:lnSpc>
                <a:spcPct val="115000"/>
              </a:lnSpc>
              <a:spcBef>
                <a:spcPts val="0"/>
              </a:spcBef>
              <a:spcAft>
                <a:spcPts val="0"/>
              </a:spcAft>
              <a:buClr>
                <a:srgbClr val="999999"/>
              </a:buClr>
              <a:buSzPts val="1300"/>
              <a:buFont typeface="Nunito Light"/>
              <a:buChar char="○"/>
              <a:defRPr/>
            </a:lvl8pPr>
            <a:lvl9pPr lvl="8" algn="ctr" rtl="0">
              <a:lnSpc>
                <a:spcPct val="115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t="36350" b="47481"/>
          <a:stretch/>
        </p:blipFill>
        <p:spPr>
          <a:xfrm>
            <a:off x="0" y="4158150"/>
            <a:ext cx="9144003" cy="985349"/>
          </a:xfrm>
          <a:prstGeom prst="rect">
            <a:avLst/>
          </a:prstGeom>
          <a:noFill/>
          <a:ln>
            <a:noFill/>
          </a:ln>
        </p:spPr>
      </p:pic>
      <p:pic>
        <p:nvPicPr>
          <p:cNvPr id="67" name="Google Shape;67;p13"/>
          <p:cNvPicPr preferRelativeResize="0"/>
          <p:nvPr/>
        </p:nvPicPr>
        <p:blipFill>
          <a:blip r:embed="rId3">
            <a:alphaModFix/>
          </a:blip>
          <a:stretch>
            <a:fillRect/>
          </a:stretch>
        </p:blipFill>
        <p:spPr>
          <a:xfrm rot="5400000" flipH="1">
            <a:off x="4089351" y="-48800"/>
            <a:ext cx="985348" cy="9164050"/>
          </a:xfrm>
          <a:prstGeom prst="rect">
            <a:avLst/>
          </a:prstGeom>
          <a:noFill/>
          <a:ln>
            <a:noFill/>
          </a:ln>
        </p:spPr>
      </p:pic>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subTitle" idx="1"/>
          </p:nvPr>
        </p:nvSpPr>
        <p:spPr>
          <a:xfrm>
            <a:off x="872376"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3419247"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872376"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2" name="Google Shape;72;p13"/>
          <p:cNvSpPr txBox="1">
            <a:spLocks noGrp="1"/>
          </p:cNvSpPr>
          <p:nvPr>
            <p:ph type="subTitle" idx="4"/>
          </p:nvPr>
        </p:nvSpPr>
        <p:spPr>
          <a:xfrm>
            <a:off x="3419247"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3" name="Google Shape;73;p13"/>
          <p:cNvSpPr txBox="1">
            <a:spLocks noGrp="1"/>
          </p:cNvSpPr>
          <p:nvPr>
            <p:ph type="subTitle" idx="5"/>
          </p:nvPr>
        </p:nvSpPr>
        <p:spPr>
          <a:xfrm>
            <a:off x="5966124" y="204531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4" name="Google Shape;74;p13"/>
          <p:cNvSpPr txBox="1">
            <a:spLocks noGrp="1"/>
          </p:cNvSpPr>
          <p:nvPr>
            <p:ph type="subTitle" idx="6"/>
          </p:nvPr>
        </p:nvSpPr>
        <p:spPr>
          <a:xfrm>
            <a:off x="5966124" y="3639537"/>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75" name="Google Shape;75;p13"/>
          <p:cNvSpPr txBox="1">
            <a:spLocks noGrp="1"/>
          </p:cNvSpPr>
          <p:nvPr>
            <p:ph type="title" idx="7" hasCustomPrompt="1"/>
          </p:nvPr>
        </p:nvSpPr>
        <p:spPr>
          <a:xfrm>
            <a:off x="1657776"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1657776"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9" hasCustomPrompt="1"/>
          </p:nvPr>
        </p:nvSpPr>
        <p:spPr>
          <a:xfrm>
            <a:off x="4204647"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13" hasCustomPrompt="1"/>
          </p:nvPr>
        </p:nvSpPr>
        <p:spPr>
          <a:xfrm>
            <a:off x="4204647"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4" hasCustomPrompt="1"/>
          </p:nvPr>
        </p:nvSpPr>
        <p:spPr>
          <a:xfrm>
            <a:off x="6751524" y="121295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5" hasCustomPrompt="1"/>
          </p:nvPr>
        </p:nvSpPr>
        <p:spPr>
          <a:xfrm>
            <a:off x="6751524" y="2806589"/>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16"/>
          </p:nvPr>
        </p:nvSpPr>
        <p:spPr>
          <a:xfrm>
            <a:off x="872376"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2" name="Google Shape;82;p13"/>
          <p:cNvSpPr txBox="1">
            <a:spLocks noGrp="1"/>
          </p:cNvSpPr>
          <p:nvPr>
            <p:ph type="subTitle" idx="17"/>
          </p:nvPr>
        </p:nvSpPr>
        <p:spPr>
          <a:xfrm>
            <a:off x="3419247"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3" name="Google Shape;83;p13"/>
          <p:cNvSpPr txBox="1">
            <a:spLocks noGrp="1"/>
          </p:cNvSpPr>
          <p:nvPr>
            <p:ph type="subTitle" idx="18"/>
          </p:nvPr>
        </p:nvSpPr>
        <p:spPr>
          <a:xfrm>
            <a:off x="5966124" y="1713357"/>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4" name="Google Shape;84;p13"/>
          <p:cNvSpPr txBox="1">
            <a:spLocks noGrp="1"/>
          </p:cNvSpPr>
          <p:nvPr>
            <p:ph type="subTitle" idx="19"/>
          </p:nvPr>
        </p:nvSpPr>
        <p:spPr>
          <a:xfrm>
            <a:off x="872376"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5" name="Google Shape;85;p13"/>
          <p:cNvSpPr txBox="1">
            <a:spLocks noGrp="1"/>
          </p:cNvSpPr>
          <p:nvPr>
            <p:ph type="subTitle" idx="20"/>
          </p:nvPr>
        </p:nvSpPr>
        <p:spPr>
          <a:xfrm>
            <a:off x="3419247"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sp>
        <p:nvSpPr>
          <p:cNvPr id="86" name="Google Shape;86;p13"/>
          <p:cNvSpPr txBox="1">
            <a:spLocks noGrp="1"/>
          </p:cNvSpPr>
          <p:nvPr>
            <p:ph type="subTitle" idx="21"/>
          </p:nvPr>
        </p:nvSpPr>
        <p:spPr>
          <a:xfrm>
            <a:off x="5966124" y="3307062"/>
            <a:ext cx="2305500" cy="484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a:endParaRPr/>
          </a:p>
        </p:txBody>
      </p:sp>
      <p:pic>
        <p:nvPicPr>
          <p:cNvPr id="87" name="Google Shape;87;p13"/>
          <p:cNvPicPr preferRelativeResize="0"/>
          <p:nvPr/>
        </p:nvPicPr>
        <p:blipFill>
          <a:blip r:embed="rId3">
            <a:alphaModFix/>
          </a:blip>
          <a:stretch>
            <a:fillRect/>
          </a:stretch>
        </p:blipFill>
        <p:spPr>
          <a:xfrm rot="5400000" flipH="1">
            <a:off x="4089351" y="-48800"/>
            <a:ext cx="985348" cy="9164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4"/>
        <p:cNvGrpSpPr/>
        <p:nvPr/>
      </p:nvGrpSpPr>
      <p:grpSpPr>
        <a:xfrm>
          <a:off x="0" y="0"/>
          <a:ext cx="0" cy="0"/>
          <a:chOff x="0" y="0"/>
          <a:chExt cx="0" cy="0"/>
        </a:xfrm>
      </p:grpSpPr>
      <p:grpSp>
        <p:nvGrpSpPr>
          <p:cNvPr id="205" name="Google Shape;205;p31"/>
          <p:cNvGrpSpPr/>
          <p:nvPr/>
        </p:nvGrpSpPr>
        <p:grpSpPr>
          <a:xfrm>
            <a:off x="5018673" y="0"/>
            <a:ext cx="4125326" cy="5143501"/>
            <a:chOff x="5018673" y="0"/>
            <a:chExt cx="4125326" cy="5143501"/>
          </a:xfrm>
        </p:grpSpPr>
        <p:pic>
          <p:nvPicPr>
            <p:cNvPr id="206" name="Google Shape;206;p31"/>
            <p:cNvPicPr preferRelativeResize="0"/>
            <p:nvPr/>
          </p:nvPicPr>
          <p:blipFill rotWithShape="1">
            <a:blip r:embed="rId2">
              <a:alphaModFix/>
            </a:blip>
            <a:srcRect r="70806"/>
            <a:stretch/>
          </p:blipFill>
          <p:spPr>
            <a:xfrm>
              <a:off x="6891025" y="0"/>
              <a:ext cx="2252974" cy="5143501"/>
            </a:xfrm>
            <a:prstGeom prst="rect">
              <a:avLst/>
            </a:prstGeom>
            <a:noFill/>
            <a:ln>
              <a:noFill/>
            </a:ln>
          </p:spPr>
        </p:pic>
        <p:pic>
          <p:nvPicPr>
            <p:cNvPr id="207" name="Google Shape;207;p31"/>
            <p:cNvPicPr preferRelativeResize="0"/>
            <p:nvPr/>
          </p:nvPicPr>
          <p:blipFill>
            <a:blip r:embed="rId3">
              <a:alphaModFix/>
            </a:blip>
            <a:stretch>
              <a:fillRect/>
            </a:stretch>
          </p:blipFill>
          <p:spPr>
            <a:xfrm flipH="1">
              <a:off x="5018673" y="0"/>
              <a:ext cx="3659254" cy="5143499"/>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oda"/>
              <a:buNone/>
              <a:defRPr sz="3500">
                <a:solidFill>
                  <a:schemeClr val="dk1"/>
                </a:solidFill>
                <a:latin typeface="Coda"/>
                <a:ea typeface="Coda"/>
                <a:cs typeface="Coda"/>
                <a:sym typeface="Coda"/>
              </a:defRPr>
            </a:lvl1pPr>
            <a:lvl2pPr lvl="1"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2pPr>
            <a:lvl3pPr lvl="2"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3pPr>
            <a:lvl4pPr lvl="3"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4pPr>
            <a:lvl5pPr lvl="4"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5pPr>
            <a:lvl6pPr lvl="5"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6pPr>
            <a:lvl7pPr lvl="6"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7pPr>
            <a:lvl8pPr lvl="7"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8pPr>
            <a:lvl9pPr lvl="8" rtl="0">
              <a:spcBef>
                <a:spcPts val="0"/>
              </a:spcBef>
              <a:spcAft>
                <a:spcPts val="0"/>
              </a:spcAft>
              <a:buClr>
                <a:schemeClr val="dk1"/>
              </a:buClr>
              <a:buSzPts val="3500"/>
              <a:buFont typeface="Coda"/>
              <a:buNone/>
              <a:defRPr sz="3500" b="1">
                <a:solidFill>
                  <a:schemeClr val="dk1"/>
                </a:solidFill>
                <a:latin typeface="Coda"/>
                <a:ea typeface="Coda"/>
                <a:cs typeface="Coda"/>
                <a:sym typeface="Cod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59" r:id="rId4"/>
    <p:sldLayoutId id="214748367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ab confirms it was hacked | 2021-03-02 | Security Magazine">
            <a:extLst>
              <a:ext uri="{FF2B5EF4-FFF2-40B4-BE49-F238E27FC236}">
                <a16:creationId xmlns:a16="http://schemas.microsoft.com/office/drawing/2014/main" id="{50546748-6055-DA4B-889D-2E0E10496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24" y="-82503"/>
            <a:ext cx="9529857" cy="530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07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B6C1-90A0-B683-5321-5F8B0A4356FF}"/>
              </a:ext>
            </a:extLst>
          </p:cNvPr>
          <p:cNvSpPr>
            <a:spLocks noGrp="1"/>
          </p:cNvSpPr>
          <p:nvPr>
            <p:ph type="title"/>
          </p:nvPr>
        </p:nvSpPr>
        <p:spPr>
          <a:xfrm>
            <a:off x="529112" y="437721"/>
            <a:ext cx="7710900" cy="572700"/>
          </a:xfrm>
        </p:spPr>
        <p:txBody>
          <a:bodyPr/>
          <a:lstStyle/>
          <a:p>
            <a:r>
              <a:rPr lang="en-US" sz="2200" b="1" kern="100" dirty="0">
                <a:effectLst/>
                <a:latin typeface="Coda" panose="020B0604020202020204" charset="0"/>
                <a:ea typeface="Aptos" panose="020B0004020202020204" pitchFamily="34" charset="0"/>
                <a:cs typeface="Times New Roman" panose="02020603050405020304" pitchFamily="18" charset="0"/>
              </a:rPr>
              <a:t>Current Challenges</a:t>
            </a:r>
            <a:r>
              <a:rPr lang="en-US" sz="2000" b="1" kern="100" dirty="0">
                <a:effectLst/>
                <a:latin typeface="Coda" panose="020B0604020202020204" charset="0"/>
                <a:ea typeface="Aptos" panose="020B0004020202020204" pitchFamily="34" charset="0"/>
                <a:cs typeface="Times New Roman" panose="02020603050405020304" pitchFamily="18" charset="0"/>
              </a:rPr>
              <a:t> in QML</a:t>
            </a:r>
            <a:br>
              <a:rPr lang="en-US" sz="1800" kern="100" dirty="0">
                <a:effectLst/>
                <a:latin typeface="Coda" panose="020B0604020202020204" charset="0"/>
                <a:ea typeface="Aptos" panose="020B0004020202020204" pitchFamily="34" charset="0"/>
                <a:cs typeface="Times New Roman" panose="02020603050405020304" pitchFamily="18" charset="0"/>
              </a:rPr>
            </a:br>
            <a:endParaRPr lang="en-US" dirty="0">
              <a:latin typeface="Coda" panose="020B0604020202020204" charset="0"/>
            </a:endParaRPr>
          </a:p>
        </p:txBody>
      </p:sp>
      <p:sp>
        <p:nvSpPr>
          <p:cNvPr id="3" name="Subtitle 2">
            <a:extLst>
              <a:ext uri="{FF2B5EF4-FFF2-40B4-BE49-F238E27FC236}">
                <a16:creationId xmlns:a16="http://schemas.microsoft.com/office/drawing/2014/main" id="{5B69986A-06D7-9D09-8CAD-857B2D1DEA41}"/>
              </a:ext>
            </a:extLst>
          </p:cNvPr>
          <p:cNvSpPr>
            <a:spLocks noGrp="1"/>
          </p:cNvSpPr>
          <p:nvPr>
            <p:ph type="subTitle" idx="1"/>
          </p:nvPr>
        </p:nvSpPr>
        <p:spPr>
          <a:xfrm>
            <a:off x="413321" y="809419"/>
            <a:ext cx="6581087" cy="2470649"/>
          </a:xfrm>
        </p:spPr>
        <p:txBody>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oda" panose="020B0604020202020204" charset="0"/>
                <a:ea typeface="Aptos" panose="020B0004020202020204" pitchFamily="34" charset="0"/>
                <a:cs typeface="Times New Roman" panose="02020603050405020304" pitchFamily="18" charset="0"/>
              </a:rPr>
              <a:t>Hardware limitations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oda" panose="020B0604020202020204" charset="0"/>
                <a:ea typeface="Aptos" panose="020B0004020202020204" pitchFamily="34" charset="0"/>
                <a:cs typeface="Times New Roman" panose="02020603050405020304" pitchFamily="18" charset="0"/>
              </a:rPr>
              <a:t>Noise and decoherence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oda" panose="020B0604020202020204" charset="0"/>
                <a:ea typeface="Aptos" panose="020B0004020202020204" pitchFamily="34" charset="0"/>
                <a:cs typeface="Times New Roman" panose="02020603050405020304" pitchFamily="18" charset="0"/>
              </a:rPr>
              <a:t>Circuit depth and scalability</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dirty="0">
                <a:effectLst/>
                <a:latin typeface="Coda" panose="020B0604020202020204" charset="0"/>
                <a:ea typeface="Aptos" panose="020B0004020202020204" pitchFamily="34" charset="0"/>
                <a:cs typeface="Times New Roman" panose="02020603050405020304" pitchFamily="18" charset="0"/>
              </a:rPr>
              <a:t>Data loading (quantum feature maps are expensive)</a:t>
            </a:r>
          </a:p>
          <a:p>
            <a:endParaRPr lang="en-US" dirty="0">
              <a:latin typeface="Coda" panose="020B0604020202020204" charset="0"/>
            </a:endParaRPr>
          </a:p>
        </p:txBody>
      </p:sp>
      <p:sp>
        <p:nvSpPr>
          <p:cNvPr id="4" name="TextBox 3">
            <a:extLst>
              <a:ext uri="{FF2B5EF4-FFF2-40B4-BE49-F238E27FC236}">
                <a16:creationId xmlns:a16="http://schemas.microsoft.com/office/drawing/2014/main" id="{AA032D88-D069-AD2D-E3D8-07271A751C4C}"/>
              </a:ext>
            </a:extLst>
          </p:cNvPr>
          <p:cNvSpPr txBox="1"/>
          <p:nvPr/>
        </p:nvSpPr>
        <p:spPr>
          <a:xfrm>
            <a:off x="1409413" y="4620280"/>
            <a:ext cx="6830599" cy="307777"/>
          </a:xfrm>
          <a:prstGeom prst="rect">
            <a:avLst/>
          </a:prstGeom>
          <a:noFill/>
        </p:spPr>
        <p:txBody>
          <a:bodyPr wrap="square" rtlCol="0">
            <a:spAutoFit/>
          </a:bodyPr>
          <a:lstStyle/>
          <a:p>
            <a:r>
              <a:rPr lang="en-US" dirty="0">
                <a:solidFill>
                  <a:schemeClr val="accent6"/>
                </a:solidFill>
                <a:latin typeface="Coda" panose="020B0604020202020204" charset="0"/>
              </a:rPr>
              <a:t>“Research shows there is huge progress to overcome these in the coming years”</a:t>
            </a:r>
          </a:p>
        </p:txBody>
      </p:sp>
      <p:pic>
        <p:nvPicPr>
          <p:cNvPr id="1028" name="Picture 4" descr="Quantum Computing Has Arrived; We Need To Prepare For Its Impact">
            <a:extLst>
              <a:ext uri="{FF2B5EF4-FFF2-40B4-BE49-F238E27FC236}">
                <a16:creationId xmlns:a16="http://schemas.microsoft.com/office/drawing/2014/main" id="{F40ADDBF-3947-2998-C730-55748DC53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654" y="2668003"/>
            <a:ext cx="3312768" cy="1863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4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589503" y="1952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b="1" dirty="0">
                <a:effectLst/>
                <a:latin typeface="Coda" panose="020B0604020202020204" charset="0"/>
                <a:ea typeface="Aptos" panose="020B0004020202020204" pitchFamily="34" charset="0"/>
                <a:cs typeface="Times New Roman" panose="02020603050405020304" pitchFamily="18" charset="0"/>
              </a:rPr>
              <a:t>The Future of Quantum Machine Learning</a:t>
            </a:r>
            <a:endParaRPr sz="2600" dirty="0">
              <a:latin typeface="Coda" panose="020B0604020202020204" charset="0"/>
            </a:endParaRPr>
          </a:p>
        </p:txBody>
      </p:sp>
      <p:sp>
        <p:nvSpPr>
          <p:cNvPr id="235" name="Google Shape;235;p37"/>
          <p:cNvSpPr txBox="1">
            <a:spLocks noGrp="1"/>
          </p:cNvSpPr>
          <p:nvPr>
            <p:ph type="subTitle" idx="1"/>
          </p:nvPr>
        </p:nvSpPr>
        <p:spPr>
          <a:xfrm>
            <a:off x="5059417" y="3596260"/>
            <a:ext cx="3261634" cy="572700"/>
          </a:xfrm>
          <a:prstGeom prst="rect">
            <a:avLst/>
          </a:prstGeom>
        </p:spPr>
        <p:txBody>
          <a:bodyPr spcFirstLastPara="1" wrap="square" lIns="91425" tIns="91425" rIns="91425" bIns="91425" anchor="t" anchorCtr="0">
            <a:noAutofit/>
          </a:bodyPr>
          <a:lstStyle/>
          <a:p>
            <a:pPr marL="0" indent="0"/>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"Using quantum where it shines, classical where it’s stable"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ctr" rtl="0">
              <a:spcBef>
                <a:spcPts val="0"/>
              </a:spcBef>
              <a:spcAft>
                <a:spcPts val="0"/>
              </a:spcAft>
              <a:buNone/>
            </a:pPr>
            <a:endParaRPr dirty="0"/>
          </a:p>
        </p:txBody>
      </p:sp>
      <p:sp>
        <p:nvSpPr>
          <p:cNvPr id="236" name="Google Shape;236;p37"/>
          <p:cNvSpPr txBox="1">
            <a:spLocks noGrp="1"/>
          </p:cNvSpPr>
          <p:nvPr>
            <p:ph type="subTitle" idx="2"/>
          </p:nvPr>
        </p:nvSpPr>
        <p:spPr>
          <a:xfrm>
            <a:off x="589503" y="180741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i="1" dirty="0">
                <a:effectLst/>
                <a:latin typeface="Aptos" panose="020B0004020202020204" pitchFamily="34" charset="0"/>
                <a:ea typeface="Aptos" panose="020B0004020202020204" pitchFamily="34" charset="0"/>
                <a:cs typeface="Times New Roman" panose="02020603050405020304" pitchFamily="18" charset="0"/>
              </a:rPr>
              <a:t>"From lab curiosities to industrial tools"</a:t>
            </a:r>
            <a:endParaRPr dirty="0"/>
          </a:p>
        </p:txBody>
      </p:sp>
      <p:sp>
        <p:nvSpPr>
          <p:cNvPr id="237" name="Google Shape;237;p37"/>
          <p:cNvSpPr txBox="1">
            <a:spLocks noGrp="1"/>
          </p:cNvSpPr>
          <p:nvPr>
            <p:ph type="subTitle" idx="4"/>
          </p:nvPr>
        </p:nvSpPr>
        <p:spPr>
          <a:xfrm>
            <a:off x="849432" y="3584762"/>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i="1" dirty="0">
                <a:effectLst/>
                <a:latin typeface="Aptos" panose="020B0004020202020204" pitchFamily="34" charset="0"/>
                <a:ea typeface="Aptos" panose="020B0004020202020204" pitchFamily="34" charset="0"/>
                <a:cs typeface="Times New Roman" panose="02020603050405020304" pitchFamily="18" charset="0"/>
              </a:rPr>
              <a:t>“Drug discovery, financial modeling”</a:t>
            </a:r>
            <a:endParaRPr i="1" dirty="0"/>
          </a:p>
        </p:txBody>
      </p:sp>
      <p:sp>
        <p:nvSpPr>
          <p:cNvPr id="238" name="Google Shape;238;p37"/>
          <p:cNvSpPr txBox="1">
            <a:spLocks noGrp="1"/>
          </p:cNvSpPr>
          <p:nvPr>
            <p:ph type="subTitle" idx="5"/>
          </p:nvPr>
        </p:nvSpPr>
        <p:spPr>
          <a:xfrm>
            <a:off x="5256114" y="1734515"/>
            <a:ext cx="2670807" cy="572700"/>
          </a:xfrm>
          <a:prstGeom prst="rect">
            <a:avLst/>
          </a:prstGeom>
        </p:spPr>
        <p:txBody>
          <a:bodyPr spcFirstLastPara="1" wrap="square" lIns="91425" tIns="91425" rIns="91425" bIns="91425" anchor="t" anchorCtr="0">
            <a:noAutofit/>
          </a:bodyPr>
          <a:lstStyle/>
          <a:p>
            <a:pPr marL="0" indent="0"/>
            <a:r>
              <a:rPr lang="en-US" sz="1800" i="1" kern="100" dirty="0">
                <a:effectLst/>
                <a:latin typeface="Aptos" panose="020B0004020202020204" pitchFamily="34" charset="0"/>
                <a:ea typeface="Aptos" panose="020B0004020202020204" pitchFamily="34" charset="0"/>
                <a:cs typeface="Times New Roman" panose="02020603050405020304" pitchFamily="18" charset="0"/>
              </a:rPr>
              <a:t>"The next 5 years will redefine what’s possible"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ctr" rtl="0">
              <a:spcBef>
                <a:spcPts val="0"/>
              </a:spcBef>
              <a:spcAft>
                <a:spcPts val="0"/>
              </a:spcAft>
              <a:buNone/>
            </a:pPr>
            <a:endParaRPr dirty="0"/>
          </a:p>
        </p:txBody>
      </p:sp>
      <p:sp>
        <p:nvSpPr>
          <p:cNvPr id="240" name="Google Shape;240;p37"/>
          <p:cNvSpPr txBox="1">
            <a:spLocks noGrp="1"/>
          </p:cNvSpPr>
          <p:nvPr>
            <p:ph type="title" idx="7"/>
          </p:nvPr>
        </p:nvSpPr>
        <p:spPr>
          <a:xfrm>
            <a:off x="5284245" y="3112500"/>
            <a:ext cx="2614547"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effectLst/>
                <a:latin typeface="Coda" panose="020B0604020202020204" charset="0"/>
                <a:ea typeface="Aptos" panose="020B0004020202020204" pitchFamily="34" charset="0"/>
                <a:cs typeface="Times New Roman" panose="02020603050405020304" pitchFamily="18" charset="0"/>
              </a:rPr>
              <a:t>Hybrid Approaches: Quantum + Classical Teamwork</a:t>
            </a:r>
            <a:endParaRPr dirty="0">
              <a:latin typeface="Coda" panose="020B0604020202020204" charset="0"/>
            </a:endParaRPr>
          </a:p>
        </p:txBody>
      </p:sp>
      <p:sp>
        <p:nvSpPr>
          <p:cNvPr id="242" name="Google Shape;242;p37"/>
          <p:cNvSpPr txBox="1">
            <a:spLocks noGrp="1"/>
          </p:cNvSpPr>
          <p:nvPr>
            <p:ph type="title" idx="9"/>
          </p:nvPr>
        </p:nvSpPr>
        <p:spPr>
          <a:xfrm>
            <a:off x="753352" y="1438190"/>
            <a:ext cx="2457410" cy="447600"/>
          </a:xfrm>
          <a:prstGeom prst="rect">
            <a:avLst/>
          </a:prstGeom>
        </p:spPr>
        <p:txBody>
          <a:bodyPr spcFirstLastPara="1" wrap="square" lIns="91425" tIns="91425" rIns="91425" bIns="91425" anchor="ctr" anchorCtr="0">
            <a:noAutofit/>
          </a:bodyPr>
          <a:lstStyle/>
          <a:p>
            <a:r>
              <a:rPr lang="en-US" sz="1800" b="1" kern="100" dirty="0">
                <a:effectLst/>
                <a:latin typeface="Coda" panose="020B0604020202020204" charset="0"/>
                <a:ea typeface="Aptos" panose="020B0004020202020204" pitchFamily="34" charset="0"/>
                <a:cs typeface="Times New Roman" panose="02020603050405020304" pitchFamily="18" charset="0"/>
              </a:rPr>
              <a:t>Scalability: </a:t>
            </a:r>
            <a:br>
              <a:rPr lang="en-US" sz="1800" b="1" kern="100" dirty="0">
                <a:effectLst/>
                <a:latin typeface="Coda" panose="020B0604020202020204" charset="0"/>
                <a:ea typeface="Aptos" panose="020B0004020202020204" pitchFamily="34" charset="0"/>
                <a:cs typeface="Times New Roman" panose="02020603050405020304" pitchFamily="18" charset="0"/>
              </a:rPr>
            </a:br>
            <a:r>
              <a:rPr lang="en-US" sz="1800" b="1" kern="100" dirty="0">
                <a:effectLst/>
                <a:latin typeface="Coda" panose="020B0604020202020204" charset="0"/>
                <a:ea typeface="Aptos" panose="020B0004020202020204" pitchFamily="34" charset="0"/>
                <a:cs typeface="Times New Roman" panose="02020603050405020304" pitchFamily="18" charset="0"/>
              </a:rPr>
              <a:t>The Million-Qubit Dream </a:t>
            </a:r>
            <a:r>
              <a:rPr lang="en-US" sz="2400" dirty="0">
                <a:effectLst/>
                <a:latin typeface="Segoe UI Emoji" panose="020B0502040204020203" pitchFamily="34" charset="0"/>
                <a:ea typeface="Aptos" panose="020B0004020202020204" pitchFamily="34" charset="0"/>
                <a:cs typeface="Segoe UI Emoji" panose="020B0502040204020203" pitchFamily="34" charset="0"/>
              </a:rPr>
              <a:t>🚀</a:t>
            </a:r>
            <a:r>
              <a:rPr lang="en-US" sz="2800" dirty="0">
                <a:effectLst/>
                <a:latin typeface="Aptos" panose="020B0004020202020204" pitchFamily="34" charset="0"/>
                <a:ea typeface="Aptos" panose="020B0004020202020204" pitchFamily="34" charset="0"/>
                <a:cs typeface="Times New Roman" panose="02020603050405020304" pitchFamily="18" charset="0"/>
              </a:rPr>
              <a:t> </a:t>
            </a:r>
            <a:br>
              <a:rPr lang="en-US" sz="1800" kern="100" dirty="0">
                <a:effectLst/>
                <a:latin typeface="Coda" panose="020B0604020202020204" charset="0"/>
                <a:ea typeface="Aptos" panose="020B0004020202020204" pitchFamily="34" charset="0"/>
                <a:cs typeface="Times New Roman" panose="02020603050405020304" pitchFamily="18" charset="0"/>
              </a:rPr>
            </a:br>
            <a:endParaRPr dirty="0">
              <a:latin typeface="Coda" panose="020B0604020202020204" charset="0"/>
            </a:endParaRPr>
          </a:p>
        </p:txBody>
      </p:sp>
      <p:sp>
        <p:nvSpPr>
          <p:cNvPr id="243" name="Google Shape;243;p37"/>
          <p:cNvSpPr txBox="1">
            <a:spLocks noGrp="1"/>
          </p:cNvSpPr>
          <p:nvPr>
            <p:ph type="title" idx="13"/>
          </p:nvPr>
        </p:nvSpPr>
        <p:spPr>
          <a:xfrm>
            <a:off x="499587" y="3486801"/>
            <a:ext cx="3584998" cy="280259"/>
          </a:xfrm>
          <a:prstGeom prst="rect">
            <a:avLst/>
          </a:prstGeom>
        </p:spPr>
        <p:txBody>
          <a:bodyPr spcFirstLastPara="1" wrap="square" lIns="91425" tIns="91425" rIns="91425" bIns="91425" anchor="ctr" anchorCtr="0">
            <a:noAutofit/>
          </a:bodyPr>
          <a:lstStyle/>
          <a:p>
            <a:r>
              <a:rPr lang="en-US" sz="1800" b="1" dirty="0">
                <a:effectLst/>
                <a:latin typeface="Coda" panose="020B0604020202020204" charset="0"/>
                <a:ea typeface="Aptos" panose="020B0004020202020204" pitchFamily="34" charset="0"/>
                <a:cs typeface="Times New Roman" panose="02020603050405020304" pitchFamily="18" charset="0"/>
              </a:rPr>
              <a:t>Near-Term Applications (NISQ Era)</a:t>
            </a:r>
            <a:r>
              <a:rPr lang="en-US" sz="1800" b="1" kern="100" dirty="0">
                <a:effectLst/>
                <a:latin typeface="Coda" panose="020B0604020202020204" charset="0"/>
                <a:ea typeface="Aptos" panose="020B0004020202020204" pitchFamily="34" charset="0"/>
                <a:cs typeface="Times New Roman" panose="02020603050405020304" pitchFamily="18" charset="0"/>
              </a:rPr>
              <a:t>: The Million-Qubit Dream</a:t>
            </a:r>
            <a:br>
              <a:rPr lang="en-US" sz="1800" kern="100" dirty="0">
                <a:effectLst/>
                <a:latin typeface="Coda" panose="020B0604020202020204" charset="0"/>
                <a:ea typeface="Aptos" panose="020B0004020202020204" pitchFamily="34" charset="0"/>
                <a:cs typeface="Times New Roman" panose="02020603050405020304" pitchFamily="18" charset="0"/>
              </a:rPr>
            </a:br>
            <a:endParaRPr dirty="0">
              <a:latin typeface="Coda" panose="020B0604020202020204" charset="0"/>
            </a:endParaRPr>
          </a:p>
        </p:txBody>
      </p:sp>
      <p:sp>
        <p:nvSpPr>
          <p:cNvPr id="244" name="Google Shape;244;p37"/>
          <p:cNvSpPr txBox="1">
            <a:spLocks noGrp="1"/>
          </p:cNvSpPr>
          <p:nvPr>
            <p:ph type="title" idx="14"/>
          </p:nvPr>
        </p:nvSpPr>
        <p:spPr>
          <a:xfrm>
            <a:off x="5586753" y="1510715"/>
            <a:ext cx="1754701" cy="447600"/>
          </a:xfrm>
          <a:prstGeom prst="rect">
            <a:avLst/>
          </a:prstGeom>
        </p:spPr>
        <p:txBody>
          <a:bodyPr spcFirstLastPara="1" wrap="square" lIns="91425" tIns="91425" rIns="91425" bIns="91425" anchor="ctr" anchorCtr="0">
            <a:noAutofit/>
          </a:bodyPr>
          <a:lstStyle/>
          <a:p>
            <a:r>
              <a:rPr lang="en-US" sz="1800" b="1" kern="100" dirty="0">
                <a:effectLst/>
                <a:latin typeface="Coda" panose="020B0604020202020204" charset="0"/>
                <a:ea typeface="Aptos" panose="020B0004020202020204" pitchFamily="34" charset="0"/>
                <a:cs typeface="Times New Roman" panose="02020603050405020304" pitchFamily="18" charset="0"/>
              </a:rPr>
              <a:t>Research Outlook</a:t>
            </a:r>
            <a:r>
              <a:rPr lang="en-US" sz="2800" dirty="0">
                <a:effectLst/>
                <a:latin typeface="Segoe UI Emoji" panose="020B0502040204020203" pitchFamily="34" charset="0"/>
                <a:ea typeface="Aptos" panose="020B0004020202020204" pitchFamily="34" charset="0"/>
                <a:cs typeface="Segoe UI Emoji" panose="020B0502040204020203" pitchFamily="34" charset="0"/>
              </a:rPr>
              <a:t>🎯</a:t>
            </a:r>
            <a:br>
              <a:rPr lang="en-US" sz="1800" kern="100" dirty="0">
                <a:effectLst/>
                <a:latin typeface="Coda" panose="020B0604020202020204" charset="0"/>
                <a:ea typeface="Aptos" panose="020B0004020202020204" pitchFamily="34" charset="0"/>
                <a:cs typeface="Times New Roman" panose="02020603050405020304" pitchFamily="18" charset="0"/>
              </a:rPr>
            </a:br>
            <a:endParaRPr dirty="0">
              <a:latin typeface="Coda"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6606-3B6C-5A4D-8AAF-C81AD479C011}"/>
              </a:ext>
            </a:extLst>
          </p:cNvPr>
          <p:cNvSpPr txBox="1">
            <a:spLocks/>
          </p:cNvSpPr>
          <p:nvPr/>
        </p:nvSpPr>
        <p:spPr>
          <a:xfrm>
            <a:off x="1226338" y="104887"/>
            <a:ext cx="848547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400" dirty="0">
                <a:solidFill>
                  <a:schemeClr val="accent6"/>
                </a:solidFill>
                <a:latin typeface="Coda" panose="020B0604020202020204" charset="0"/>
              </a:rPr>
              <a:t>QML for Cancer Detection</a:t>
            </a:r>
          </a:p>
        </p:txBody>
      </p:sp>
      <p:sp>
        <p:nvSpPr>
          <p:cNvPr id="3" name="Subtitle 2">
            <a:extLst>
              <a:ext uri="{FF2B5EF4-FFF2-40B4-BE49-F238E27FC236}">
                <a16:creationId xmlns:a16="http://schemas.microsoft.com/office/drawing/2014/main" id="{0F3B041B-0A85-0767-0159-F4B306310815}"/>
              </a:ext>
            </a:extLst>
          </p:cNvPr>
          <p:cNvSpPr txBox="1">
            <a:spLocks/>
          </p:cNvSpPr>
          <p:nvPr/>
        </p:nvSpPr>
        <p:spPr>
          <a:xfrm>
            <a:off x="267163" y="900262"/>
            <a:ext cx="6143097" cy="2126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39700"/>
            <a:r>
              <a:rPr lang="en-US" dirty="0">
                <a:solidFill>
                  <a:schemeClr val="accent6"/>
                </a:solidFill>
                <a:latin typeface="Coda" panose="020B0604020202020204" charset="0"/>
              </a:rPr>
              <a:t>I tried to develop QML and Classical ML algorithms to detect breast cancer by evaluating the patient data, which has great significance in </a:t>
            </a:r>
          </a:p>
          <a:p>
            <a:pPr marL="139700"/>
            <a:r>
              <a:rPr lang="en-US" dirty="0">
                <a:solidFill>
                  <a:schemeClr val="accent6"/>
                </a:solidFill>
                <a:latin typeface="Coda" panose="020B0604020202020204" charset="0"/>
              </a:rPr>
              <a:t>Health care domain.</a:t>
            </a:r>
          </a:p>
        </p:txBody>
      </p:sp>
      <p:pic>
        <p:nvPicPr>
          <p:cNvPr id="5" name="Picture 2" descr="Image result for breast cancer detection">
            <a:extLst>
              <a:ext uri="{FF2B5EF4-FFF2-40B4-BE49-F238E27FC236}">
                <a16:creationId xmlns:a16="http://schemas.microsoft.com/office/drawing/2014/main" id="{60D2B4E8-83CA-477D-F43E-1FF1C9B5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4356" y="677587"/>
            <a:ext cx="24955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8DE3320-073A-0552-A68D-E958C9922F9A}"/>
              </a:ext>
            </a:extLst>
          </p:cNvPr>
          <p:cNvPicPr>
            <a:picLocks noChangeAspect="1"/>
          </p:cNvPicPr>
          <p:nvPr/>
        </p:nvPicPr>
        <p:blipFill>
          <a:blip r:embed="rId3"/>
          <a:stretch>
            <a:fillRect/>
          </a:stretch>
        </p:blipFill>
        <p:spPr>
          <a:xfrm>
            <a:off x="708946" y="2315894"/>
            <a:ext cx="5013628" cy="1866885"/>
          </a:xfrm>
          <a:prstGeom prst="rect">
            <a:avLst/>
          </a:prstGeom>
        </p:spPr>
      </p:pic>
      <p:sp>
        <p:nvSpPr>
          <p:cNvPr id="11" name="TextBox 10">
            <a:extLst>
              <a:ext uri="{FF2B5EF4-FFF2-40B4-BE49-F238E27FC236}">
                <a16:creationId xmlns:a16="http://schemas.microsoft.com/office/drawing/2014/main" id="{D8735028-2305-8B10-AF87-CA44A5F5FC0D}"/>
              </a:ext>
            </a:extLst>
          </p:cNvPr>
          <p:cNvSpPr txBox="1"/>
          <p:nvPr/>
        </p:nvSpPr>
        <p:spPr>
          <a:xfrm>
            <a:off x="2890567" y="4311026"/>
            <a:ext cx="4857320" cy="707886"/>
          </a:xfrm>
          <a:prstGeom prst="rect">
            <a:avLst/>
          </a:prstGeom>
          <a:noFill/>
        </p:spPr>
        <p:txBody>
          <a:bodyPr wrap="square">
            <a:spAutoFit/>
          </a:bodyPr>
          <a:lstStyle/>
          <a:p>
            <a:r>
              <a:rPr lang="en-US" sz="4000" b="0" i="0" dirty="0">
                <a:solidFill>
                  <a:srgbClr val="000000"/>
                </a:solidFill>
                <a:effectLst/>
                <a:latin typeface="Apple Color Emoji"/>
              </a:rPr>
              <a:t>😕</a:t>
            </a:r>
            <a:endParaRPr lang="en-US" sz="4000" dirty="0"/>
          </a:p>
        </p:txBody>
      </p:sp>
    </p:spTree>
    <p:extLst>
      <p:ext uri="{BB962C8B-B14F-4D97-AF65-F5344CB8AC3E}">
        <p14:creationId xmlns:p14="http://schemas.microsoft.com/office/powerpoint/2010/main" val="347545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B79DB-9303-B09A-0C99-4D0AA3599446}"/>
              </a:ext>
            </a:extLst>
          </p:cNvPr>
          <p:cNvSpPr>
            <a:spLocks noGrp="1"/>
          </p:cNvSpPr>
          <p:nvPr>
            <p:ph type="title"/>
          </p:nvPr>
        </p:nvSpPr>
        <p:spPr>
          <a:xfrm>
            <a:off x="1292536" y="0"/>
            <a:ext cx="6278966" cy="337081"/>
          </a:xfrm>
        </p:spPr>
        <p:txBody>
          <a:bodyPr/>
          <a:lstStyle/>
          <a:p>
            <a:r>
              <a:rPr lang="en-US" sz="3000" dirty="0"/>
              <a:t>Interesting facts about Quantum</a:t>
            </a:r>
          </a:p>
        </p:txBody>
      </p:sp>
      <p:sp>
        <p:nvSpPr>
          <p:cNvPr id="3" name="Subtitle 2">
            <a:extLst>
              <a:ext uri="{FF2B5EF4-FFF2-40B4-BE49-F238E27FC236}">
                <a16:creationId xmlns:a16="http://schemas.microsoft.com/office/drawing/2014/main" id="{05346321-ADCE-9B4A-1343-A510507F40D5}"/>
              </a:ext>
            </a:extLst>
          </p:cNvPr>
          <p:cNvSpPr>
            <a:spLocks noGrp="1"/>
          </p:cNvSpPr>
          <p:nvPr>
            <p:ph type="subTitle" idx="1"/>
          </p:nvPr>
        </p:nvSpPr>
        <p:spPr/>
        <p:txBody>
          <a:bodyPr/>
          <a:lstStyle/>
          <a:p>
            <a:endParaRPr lang="en-US" dirty="0"/>
          </a:p>
        </p:txBody>
      </p:sp>
      <p:pic>
        <p:nvPicPr>
          <p:cNvPr id="7" name="Picture 6">
            <a:extLst>
              <a:ext uri="{FF2B5EF4-FFF2-40B4-BE49-F238E27FC236}">
                <a16:creationId xmlns:a16="http://schemas.microsoft.com/office/drawing/2014/main" id="{11554E73-042B-0E09-43C5-2A5A9BED263E}"/>
              </a:ext>
            </a:extLst>
          </p:cNvPr>
          <p:cNvPicPr>
            <a:picLocks noChangeAspect="1"/>
          </p:cNvPicPr>
          <p:nvPr/>
        </p:nvPicPr>
        <p:blipFill>
          <a:blip r:embed="rId2"/>
          <a:stretch>
            <a:fillRect/>
          </a:stretch>
        </p:blipFill>
        <p:spPr>
          <a:xfrm>
            <a:off x="1242489" y="0"/>
            <a:ext cx="6479446" cy="2492095"/>
          </a:xfrm>
          <a:prstGeom prst="rect">
            <a:avLst/>
          </a:prstGeom>
        </p:spPr>
      </p:pic>
      <p:pic>
        <p:nvPicPr>
          <p:cNvPr id="9" name="Picture 8">
            <a:extLst>
              <a:ext uri="{FF2B5EF4-FFF2-40B4-BE49-F238E27FC236}">
                <a16:creationId xmlns:a16="http://schemas.microsoft.com/office/drawing/2014/main" id="{7D5D6E2E-0B20-4208-2443-D566CBA69986}"/>
              </a:ext>
            </a:extLst>
          </p:cNvPr>
          <p:cNvPicPr>
            <a:picLocks noChangeAspect="1"/>
          </p:cNvPicPr>
          <p:nvPr/>
        </p:nvPicPr>
        <p:blipFill>
          <a:blip r:embed="rId3"/>
          <a:stretch>
            <a:fillRect/>
          </a:stretch>
        </p:blipFill>
        <p:spPr>
          <a:xfrm>
            <a:off x="1242489" y="2571750"/>
            <a:ext cx="6479446" cy="2542235"/>
          </a:xfrm>
          <a:prstGeom prst="rect">
            <a:avLst/>
          </a:prstGeom>
        </p:spPr>
      </p:pic>
    </p:spTree>
    <p:extLst>
      <p:ext uri="{BB962C8B-B14F-4D97-AF65-F5344CB8AC3E}">
        <p14:creationId xmlns:p14="http://schemas.microsoft.com/office/powerpoint/2010/main" val="246538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92BC953C-997C-9690-CEAE-BD5D4566E31C}"/>
              </a:ext>
            </a:extLst>
          </p:cNvPr>
          <p:cNvSpPr>
            <a:spLocks noGrp="1"/>
          </p:cNvSpPr>
          <p:nvPr>
            <p:ph type="title"/>
          </p:nvPr>
        </p:nvSpPr>
        <p:spPr>
          <a:xfrm>
            <a:off x="458742" y="1912675"/>
            <a:ext cx="7710900" cy="572700"/>
          </a:xfrm>
        </p:spPr>
        <p:txBody>
          <a:bodyPr/>
          <a:lstStyle/>
          <a:p>
            <a:r>
              <a:rPr lang="en-US" sz="4400" dirty="0"/>
              <a:t>Thank You </a:t>
            </a:r>
          </a:p>
        </p:txBody>
      </p:sp>
      <p:sp>
        <p:nvSpPr>
          <p:cNvPr id="30" name="TextBox 29">
            <a:extLst>
              <a:ext uri="{FF2B5EF4-FFF2-40B4-BE49-F238E27FC236}">
                <a16:creationId xmlns:a16="http://schemas.microsoft.com/office/drawing/2014/main" id="{F1377972-3077-419A-E8EF-DB5C1BEA36C0}"/>
              </a:ext>
            </a:extLst>
          </p:cNvPr>
          <p:cNvSpPr txBox="1"/>
          <p:nvPr/>
        </p:nvSpPr>
        <p:spPr>
          <a:xfrm>
            <a:off x="845244" y="2766252"/>
            <a:ext cx="7230675" cy="1323439"/>
          </a:xfrm>
          <a:prstGeom prst="rect">
            <a:avLst/>
          </a:prstGeom>
          <a:noFill/>
        </p:spPr>
        <p:txBody>
          <a:bodyPr wrap="square" rtlCol="0">
            <a:spAutoFit/>
          </a:bodyPr>
          <a:lstStyle/>
          <a:p>
            <a:r>
              <a:rPr lang="en-US" sz="2000" dirty="0">
                <a:solidFill>
                  <a:schemeClr val="accent6"/>
                </a:solidFill>
              </a:rPr>
              <a:t>“</a:t>
            </a:r>
            <a:r>
              <a:rPr lang="en-US" sz="2000" i="1"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rPr>
              <a:t>Think of quantum ML like early spaceflight—we’re still building the equivalent of propeller planes, but one day we’ll have quantum ‘jet engines’. The next decade will decide whether this becomes mainstream tech or remains a specialized tool."</a:t>
            </a:r>
            <a:endParaRPr lang="en-US" sz="2000" kern="100" dirty="0">
              <a:solidFill>
                <a:schemeClr val="accent6"/>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1" name="Picture 30" descr="Quantum States And The Bloch Sphere | Quantum Untangled">
            <a:extLst>
              <a:ext uri="{FF2B5EF4-FFF2-40B4-BE49-F238E27FC236}">
                <a16:creationId xmlns:a16="http://schemas.microsoft.com/office/drawing/2014/main" id="{FFA8681F-1286-AAB7-757F-5901A50B36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425" y="295648"/>
            <a:ext cx="1869180" cy="1702200"/>
          </a:xfrm>
          <a:prstGeom prst="rect">
            <a:avLst/>
          </a:prstGeom>
          <a:noFill/>
          <a:ln>
            <a:noFill/>
          </a:ln>
        </p:spPr>
      </p:pic>
    </p:spTree>
    <p:extLst>
      <p:ext uri="{BB962C8B-B14F-4D97-AF65-F5344CB8AC3E}">
        <p14:creationId xmlns:p14="http://schemas.microsoft.com/office/powerpoint/2010/main" val="402790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B075-8D98-1EB8-3939-9F46473B17F1}"/>
              </a:ext>
            </a:extLst>
          </p:cNvPr>
          <p:cNvSpPr>
            <a:spLocks noGrp="1"/>
          </p:cNvSpPr>
          <p:nvPr>
            <p:ph type="title"/>
          </p:nvPr>
        </p:nvSpPr>
        <p:spPr>
          <a:xfrm>
            <a:off x="0" y="561903"/>
            <a:ext cx="7710900" cy="572700"/>
          </a:xfrm>
        </p:spPr>
        <p:txBody>
          <a:bodyPr/>
          <a:lstStyle/>
          <a:p>
            <a:r>
              <a:rPr lang="en-US" dirty="0"/>
              <a:t>References</a:t>
            </a:r>
          </a:p>
        </p:txBody>
      </p:sp>
      <p:graphicFrame>
        <p:nvGraphicFramePr>
          <p:cNvPr id="4" name="Table 3">
            <a:extLst>
              <a:ext uri="{FF2B5EF4-FFF2-40B4-BE49-F238E27FC236}">
                <a16:creationId xmlns:a16="http://schemas.microsoft.com/office/drawing/2014/main" id="{835BA476-97FC-73E8-1774-7984C9A939A1}"/>
              </a:ext>
            </a:extLst>
          </p:cNvPr>
          <p:cNvGraphicFramePr>
            <a:graphicFrameLocks noGrp="1"/>
          </p:cNvGraphicFramePr>
          <p:nvPr>
            <p:extLst>
              <p:ext uri="{D42A27DB-BD31-4B8C-83A1-F6EECF244321}">
                <p14:modId xmlns:p14="http://schemas.microsoft.com/office/powerpoint/2010/main" val="1881445072"/>
              </p:ext>
            </p:extLst>
          </p:nvPr>
        </p:nvGraphicFramePr>
        <p:xfrm>
          <a:off x="609660" y="1504774"/>
          <a:ext cx="7718424" cy="2560320"/>
        </p:xfrm>
        <a:graphic>
          <a:graphicData uri="http://schemas.openxmlformats.org/drawingml/2006/table">
            <a:tbl>
              <a:tblPr/>
              <a:tblGrid>
                <a:gridCol w="3859212">
                  <a:extLst>
                    <a:ext uri="{9D8B030D-6E8A-4147-A177-3AD203B41FA5}">
                      <a16:colId xmlns:a16="http://schemas.microsoft.com/office/drawing/2014/main" val="1577514522"/>
                    </a:ext>
                  </a:extLst>
                </a:gridCol>
                <a:gridCol w="3859212">
                  <a:extLst>
                    <a:ext uri="{9D8B030D-6E8A-4147-A177-3AD203B41FA5}">
                      <a16:colId xmlns:a16="http://schemas.microsoft.com/office/drawing/2014/main" val="1513390585"/>
                    </a:ext>
                  </a:extLst>
                </a:gridCol>
              </a:tblGrid>
              <a:tr h="304800">
                <a:tc>
                  <a:txBody>
                    <a:bodyPr/>
                    <a:lstStyle/>
                    <a:p>
                      <a:r>
                        <a:rPr lang="en-US" sz="1800"/>
                        <a:t>Section</a:t>
                      </a:r>
                    </a:p>
                  </a:txBody>
                  <a:tcPr anchor="ctr">
                    <a:lnL>
                      <a:noFill/>
                    </a:lnL>
                    <a:lnR>
                      <a:noFill/>
                    </a:lnR>
                    <a:lnT>
                      <a:noFill/>
                    </a:lnT>
                    <a:lnB>
                      <a:noFill/>
                    </a:lnB>
                    <a:noFill/>
                  </a:tcPr>
                </a:tc>
                <a:tc>
                  <a:txBody>
                    <a:bodyPr/>
                    <a:lstStyle/>
                    <a:p>
                      <a:r>
                        <a:rPr lang="en-US" sz="1800" dirty="0"/>
                        <a:t>Reference </a:t>
                      </a:r>
                    </a:p>
                  </a:txBody>
                  <a:tcPr anchor="ctr">
                    <a:lnL>
                      <a:noFill/>
                    </a:lnL>
                    <a:lnR>
                      <a:noFill/>
                    </a:lnR>
                    <a:lnT>
                      <a:noFill/>
                    </a:lnT>
                    <a:lnB>
                      <a:noFill/>
                    </a:lnB>
                    <a:noFill/>
                  </a:tcPr>
                </a:tc>
                <a:extLst>
                  <a:ext uri="{0D108BD9-81ED-4DB2-BD59-A6C34878D82A}">
                    <a16:rowId xmlns:a16="http://schemas.microsoft.com/office/drawing/2014/main" val="1789734007"/>
                  </a:ext>
                </a:extLst>
              </a:tr>
              <a:tr h="518160">
                <a:tc>
                  <a:txBody>
                    <a:bodyPr/>
                    <a:lstStyle/>
                    <a:p>
                      <a:r>
                        <a:rPr lang="en-US" sz="1800" dirty="0"/>
                        <a:t>Research</a:t>
                      </a:r>
                    </a:p>
                  </a:txBody>
                  <a:tcPr anchor="ctr">
                    <a:lnL>
                      <a:noFill/>
                    </a:lnL>
                    <a:lnR>
                      <a:noFill/>
                    </a:lnR>
                    <a:lnT>
                      <a:noFill/>
                    </a:lnT>
                    <a:lnB>
                      <a:noFill/>
                    </a:lnB>
                    <a:noFill/>
                  </a:tcPr>
                </a:tc>
                <a:tc>
                  <a:txBody>
                    <a:bodyPr/>
                    <a:lstStyle/>
                    <a:p>
                      <a:r>
                        <a:rPr lang="en-US" sz="1800" dirty="0"/>
                        <a:t>Wikipedia &amp; Medium articles: Quantum Machine Learning overview</a:t>
                      </a:r>
                    </a:p>
                  </a:txBody>
                  <a:tcPr anchor="ctr">
                    <a:lnL>
                      <a:noFill/>
                    </a:lnL>
                    <a:lnR>
                      <a:noFill/>
                    </a:lnR>
                    <a:lnT>
                      <a:noFill/>
                    </a:lnT>
                    <a:lnB>
                      <a:noFill/>
                    </a:lnB>
                    <a:noFill/>
                  </a:tcPr>
                </a:tc>
                <a:extLst>
                  <a:ext uri="{0D108BD9-81ED-4DB2-BD59-A6C34878D82A}">
                    <a16:rowId xmlns:a16="http://schemas.microsoft.com/office/drawing/2014/main" val="745399794"/>
                  </a:ext>
                </a:extLst>
              </a:tr>
              <a:tr h="518160">
                <a:tc>
                  <a:txBody>
                    <a:bodyPr/>
                    <a:lstStyle/>
                    <a:p>
                      <a:r>
                        <a:rPr lang="en-US" sz="1800" dirty="0"/>
                        <a:t>Coding Tutorial</a:t>
                      </a:r>
                    </a:p>
                  </a:txBody>
                  <a:tcPr anchor="ctr">
                    <a:lnL>
                      <a:noFill/>
                    </a:lnL>
                    <a:lnR>
                      <a:noFill/>
                    </a:lnR>
                    <a:lnT>
                      <a:noFill/>
                    </a:lnT>
                    <a:lnB>
                      <a:noFill/>
                    </a:lnB>
                    <a:noFill/>
                  </a:tcPr>
                </a:tc>
                <a:tc>
                  <a:txBody>
                    <a:bodyPr/>
                    <a:lstStyle/>
                    <a:p>
                      <a:r>
                        <a:rPr lang="en-US" sz="1800"/>
                        <a:t>Google's Cirq library: quantum circuit simulation</a:t>
                      </a:r>
                    </a:p>
                  </a:txBody>
                  <a:tcPr anchor="ctr">
                    <a:lnL>
                      <a:noFill/>
                    </a:lnL>
                    <a:lnR>
                      <a:noFill/>
                    </a:lnR>
                    <a:lnT>
                      <a:noFill/>
                    </a:lnT>
                    <a:lnB>
                      <a:noFill/>
                    </a:lnB>
                    <a:noFill/>
                  </a:tcPr>
                </a:tc>
                <a:extLst>
                  <a:ext uri="{0D108BD9-81ED-4DB2-BD59-A6C34878D82A}">
                    <a16:rowId xmlns:a16="http://schemas.microsoft.com/office/drawing/2014/main" val="2580075666"/>
                  </a:ext>
                </a:extLst>
              </a:tr>
              <a:tr h="518160">
                <a:tc>
                  <a:txBody>
                    <a:bodyPr/>
                    <a:lstStyle/>
                    <a:p>
                      <a:r>
                        <a:rPr lang="en-US" sz="1800" dirty="0"/>
                        <a:t>Future Scope</a:t>
                      </a:r>
                    </a:p>
                  </a:txBody>
                  <a:tcPr anchor="ctr">
                    <a:lnL>
                      <a:noFill/>
                    </a:lnL>
                    <a:lnR>
                      <a:noFill/>
                    </a:lnR>
                    <a:lnT>
                      <a:noFill/>
                    </a:lnT>
                    <a:lnB>
                      <a:noFill/>
                    </a:lnB>
                    <a:noFill/>
                  </a:tcPr>
                </a:tc>
                <a:tc>
                  <a:txBody>
                    <a:bodyPr/>
                    <a:lstStyle/>
                    <a:p>
                      <a:r>
                        <a:rPr lang="en-US" sz="1800" dirty="0" err="1"/>
                        <a:t>GeeksforGeeks</a:t>
                      </a:r>
                      <a:r>
                        <a:rPr lang="en-US" sz="1800" dirty="0"/>
                        <a:t> article on future of Quantum Machine Learning (QML)</a:t>
                      </a:r>
                    </a:p>
                  </a:txBody>
                  <a:tcPr anchor="ctr">
                    <a:lnL>
                      <a:noFill/>
                    </a:lnL>
                    <a:lnR>
                      <a:noFill/>
                    </a:lnR>
                    <a:lnT>
                      <a:noFill/>
                    </a:lnT>
                    <a:lnB>
                      <a:noFill/>
                    </a:lnB>
                    <a:noFill/>
                  </a:tcPr>
                </a:tc>
                <a:extLst>
                  <a:ext uri="{0D108BD9-81ED-4DB2-BD59-A6C34878D82A}">
                    <a16:rowId xmlns:a16="http://schemas.microsoft.com/office/drawing/2014/main" val="4050774968"/>
                  </a:ext>
                </a:extLst>
              </a:tr>
            </a:tbl>
          </a:graphicData>
        </a:graphic>
      </p:graphicFrame>
    </p:spTree>
    <p:extLst>
      <p:ext uri="{BB962C8B-B14F-4D97-AF65-F5344CB8AC3E}">
        <p14:creationId xmlns:p14="http://schemas.microsoft.com/office/powerpoint/2010/main" val="540851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Shape 217"/>
        <p:cNvGrpSpPr/>
        <p:nvPr/>
      </p:nvGrpSpPr>
      <p:grpSpPr>
        <a:xfrm>
          <a:off x="0" y="0"/>
          <a:ext cx="0" cy="0"/>
          <a:chOff x="0" y="0"/>
          <a:chExt cx="0" cy="0"/>
        </a:xfrm>
      </p:grpSpPr>
      <p:sp>
        <p:nvSpPr>
          <p:cNvPr id="218" name="Google Shape;218;p35"/>
          <p:cNvSpPr txBox="1">
            <a:spLocks noGrp="1"/>
          </p:cNvSpPr>
          <p:nvPr>
            <p:ph type="ctrTitle"/>
          </p:nvPr>
        </p:nvSpPr>
        <p:spPr>
          <a:xfrm>
            <a:off x="3595675" y="1986350"/>
            <a:ext cx="4835100" cy="218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Quantum Machine Learning</a:t>
            </a:r>
          </a:p>
        </p:txBody>
      </p:sp>
      <p:sp>
        <p:nvSpPr>
          <p:cNvPr id="219" name="Google Shape;219;p35"/>
          <p:cNvSpPr txBox="1">
            <a:spLocks noGrp="1"/>
          </p:cNvSpPr>
          <p:nvPr>
            <p:ph type="subTitle" idx="1"/>
          </p:nvPr>
        </p:nvSpPr>
        <p:spPr>
          <a:xfrm>
            <a:off x="3595675" y="4168550"/>
            <a:ext cx="48351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Future of Artificial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C58686-0AEA-6EB6-0666-A761D56E7AA0}"/>
              </a:ext>
            </a:extLst>
          </p:cNvPr>
          <p:cNvSpPr>
            <a:spLocks noGrp="1"/>
          </p:cNvSpPr>
          <p:nvPr>
            <p:ph type="subTitle" idx="1"/>
          </p:nvPr>
        </p:nvSpPr>
        <p:spPr>
          <a:xfrm>
            <a:off x="660018" y="986989"/>
            <a:ext cx="8359654" cy="3598818"/>
          </a:xfrm>
        </p:spPr>
        <p:txBody>
          <a:bodyPr/>
          <a:lstStyle/>
          <a:p>
            <a:pPr marL="139700" indent="0">
              <a:buNone/>
            </a:pPr>
            <a:r>
              <a:rPr lang="en-US" sz="1600" dirty="0">
                <a:latin typeface="Coda" panose="020B0604020202020204" charset="0"/>
              </a:rPr>
              <a:t>1920-  Now  -        Era of Classical Computing</a:t>
            </a:r>
          </a:p>
          <a:p>
            <a:pPr marL="139700" indent="0">
              <a:buNone/>
            </a:pPr>
            <a:endParaRPr lang="en-US" sz="1600" dirty="0">
              <a:latin typeface="Coda" panose="020B0604020202020204" charset="0"/>
            </a:endParaRPr>
          </a:p>
          <a:p>
            <a:pPr marL="139700" indent="0">
              <a:buNone/>
            </a:pPr>
            <a:r>
              <a:rPr lang="en-US" sz="1600" dirty="0">
                <a:latin typeface="Coda" panose="020B0604020202020204" charset="0"/>
              </a:rPr>
              <a:t>2010s            –         Started Using Artificial Intelligence</a:t>
            </a:r>
          </a:p>
          <a:p>
            <a:pPr marL="139700" indent="0">
              <a:buNone/>
            </a:pPr>
            <a:endParaRPr lang="en-US" sz="1600" dirty="0">
              <a:latin typeface="Coda" panose="020B0604020202020204" charset="0"/>
            </a:endParaRPr>
          </a:p>
          <a:p>
            <a:pPr marL="139700" indent="0">
              <a:buNone/>
            </a:pPr>
            <a:r>
              <a:rPr lang="en-US" sz="1600" dirty="0">
                <a:latin typeface="Coda" panose="020B0604020202020204" charset="0"/>
              </a:rPr>
              <a:t>2015               –         Because of the growth of data, the Machine Learning era started</a:t>
            </a:r>
          </a:p>
          <a:p>
            <a:pPr marL="139700" indent="0">
              <a:buNone/>
            </a:pPr>
            <a:endParaRPr lang="en-US" sz="1600" dirty="0">
              <a:latin typeface="Coda" panose="020B0604020202020204" charset="0"/>
            </a:endParaRPr>
          </a:p>
          <a:p>
            <a:pPr marL="139700" indent="0">
              <a:buNone/>
            </a:pPr>
            <a:r>
              <a:rPr lang="en-US" sz="1600" dirty="0">
                <a:latin typeface="Coda" panose="020B0604020202020204" charset="0"/>
              </a:rPr>
              <a:t>2020              -        We found some drawbacks in classical computing  and classical 	               processors, which made people curious about Quantum computing </a:t>
            </a:r>
          </a:p>
          <a:p>
            <a:pPr marL="139700" indent="0">
              <a:buNone/>
            </a:pPr>
            <a:r>
              <a:rPr lang="en-US" sz="1600" dirty="0">
                <a:latin typeface="Coda" panose="020B0604020202020204" charset="0"/>
              </a:rPr>
              <a:t>By 2030,     -         We are expecting to blend Machine Learning with Quantum to see the 	               rapid progress in the computational power</a:t>
            </a:r>
          </a:p>
          <a:p>
            <a:pPr marL="139700" indent="0">
              <a:buNone/>
            </a:pPr>
            <a:endParaRPr lang="en-US" dirty="0">
              <a:latin typeface="Coda" panose="020B0604020202020204" charset="0"/>
            </a:endParaRPr>
          </a:p>
        </p:txBody>
      </p:sp>
      <p:sp>
        <p:nvSpPr>
          <p:cNvPr id="5" name="AutoShape 4">
            <a:extLst>
              <a:ext uri="{FF2B5EF4-FFF2-40B4-BE49-F238E27FC236}">
                <a16:creationId xmlns:a16="http://schemas.microsoft.com/office/drawing/2014/main" id="{28694768-42F4-9243-5C70-D1E82A482567}"/>
              </a:ext>
            </a:extLst>
          </p:cNvPr>
          <p:cNvSpPr>
            <a:spLocks noGrp="1" noChangeAspect="1" noChangeArrowheads="1"/>
          </p:cNvSpPr>
          <p:nvPr>
            <p:ph type="title"/>
          </p:nvPr>
        </p:nvSpPr>
        <p:spPr bwMode="auto">
          <a:xfrm>
            <a:off x="383520" y="414289"/>
            <a:ext cx="7710900" cy="572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3600" dirty="0"/>
              <a:t>Timeline</a:t>
            </a:r>
            <a:endParaRPr lang="en-US" dirty="0"/>
          </a:p>
        </p:txBody>
      </p:sp>
    </p:spTree>
    <p:extLst>
      <p:ext uri="{BB962C8B-B14F-4D97-AF65-F5344CB8AC3E}">
        <p14:creationId xmlns:p14="http://schemas.microsoft.com/office/powerpoint/2010/main" val="262629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678A-CA9C-B631-3662-1CD522C4A980}"/>
              </a:ext>
            </a:extLst>
          </p:cNvPr>
          <p:cNvSpPr>
            <a:spLocks noGrp="1"/>
          </p:cNvSpPr>
          <p:nvPr>
            <p:ph type="title"/>
          </p:nvPr>
        </p:nvSpPr>
        <p:spPr>
          <a:xfrm>
            <a:off x="482793" y="148817"/>
            <a:ext cx="7710900" cy="572700"/>
          </a:xfrm>
        </p:spPr>
        <p:txBody>
          <a:bodyPr/>
          <a:lstStyle/>
          <a:p>
            <a:r>
              <a:rPr lang="en-US" dirty="0"/>
              <a:t>Quantum Computing?</a:t>
            </a:r>
          </a:p>
        </p:txBody>
      </p:sp>
      <p:pic>
        <p:nvPicPr>
          <p:cNvPr id="4" name="Picture 3" descr="Image result for Quantum Superposition Qubit">
            <a:extLst>
              <a:ext uri="{FF2B5EF4-FFF2-40B4-BE49-F238E27FC236}">
                <a16:creationId xmlns:a16="http://schemas.microsoft.com/office/drawing/2014/main" id="{1C5F97CA-A245-2DC5-8DD6-E956A2D5093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482793" y="1321525"/>
            <a:ext cx="3519656" cy="2202358"/>
          </a:xfrm>
          <a:prstGeom prst="rect">
            <a:avLst/>
          </a:prstGeom>
          <a:noFill/>
          <a:ln>
            <a:noFill/>
          </a:ln>
        </p:spPr>
      </p:pic>
      <p:sp>
        <p:nvSpPr>
          <p:cNvPr id="5" name="TextBox 4">
            <a:extLst>
              <a:ext uri="{FF2B5EF4-FFF2-40B4-BE49-F238E27FC236}">
                <a16:creationId xmlns:a16="http://schemas.microsoft.com/office/drawing/2014/main" id="{58E811D5-7698-7F7F-34EE-333462F60A6A}"/>
              </a:ext>
            </a:extLst>
          </p:cNvPr>
          <p:cNvSpPr txBox="1"/>
          <p:nvPr/>
        </p:nvSpPr>
        <p:spPr>
          <a:xfrm>
            <a:off x="906807" y="3262750"/>
            <a:ext cx="1148156" cy="307777"/>
          </a:xfrm>
          <a:prstGeom prst="rect">
            <a:avLst/>
          </a:prstGeom>
          <a:noFill/>
        </p:spPr>
        <p:txBody>
          <a:bodyPr wrap="square" rtlCol="0">
            <a:spAutoFit/>
          </a:bodyPr>
          <a:lstStyle/>
          <a:p>
            <a:r>
              <a:rPr lang="en-US" dirty="0">
                <a:latin typeface="Coda" panose="020B0604020202020204" charset="0"/>
              </a:rPr>
              <a:t>Classical</a:t>
            </a:r>
          </a:p>
        </p:txBody>
      </p:sp>
      <p:sp>
        <p:nvSpPr>
          <p:cNvPr id="6" name="TextBox 5">
            <a:extLst>
              <a:ext uri="{FF2B5EF4-FFF2-40B4-BE49-F238E27FC236}">
                <a16:creationId xmlns:a16="http://schemas.microsoft.com/office/drawing/2014/main" id="{DFBBFD11-093D-BB34-171B-8DE5650F1905}"/>
              </a:ext>
            </a:extLst>
          </p:cNvPr>
          <p:cNvSpPr txBox="1"/>
          <p:nvPr/>
        </p:nvSpPr>
        <p:spPr>
          <a:xfrm>
            <a:off x="2731257" y="3271107"/>
            <a:ext cx="1045029" cy="307777"/>
          </a:xfrm>
          <a:prstGeom prst="rect">
            <a:avLst/>
          </a:prstGeom>
          <a:noFill/>
        </p:spPr>
        <p:txBody>
          <a:bodyPr wrap="square" rtlCol="0">
            <a:spAutoFit/>
          </a:bodyPr>
          <a:lstStyle/>
          <a:p>
            <a:r>
              <a:rPr lang="en-US" dirty="0">
                <a:latin typeface="Coda" panose="020B0604020202020204" charset="0"/>
              </a:rPr>
              <a:t>Quantum</a:t>
            </a:r>
          </a:p>
        </p:txBody>
      </p:sp>
      <p:pic>
        <p:nvPicPr>
          <p:cNvPr id="8" name="Picture 7">
            <a:extLst>
              <a:ext uri="{FF2B5EF4-FFF2-40B4-BE49-F238E27FC236}">
                <a16:creationId xmlns:a16="http://schemas.microsoft.com/office/drawing/2014/main" id="{11FEE468-33DF-E24D-265E-4AF583583D78}"/>
              </a:ext>
            </a:extLst>
          </p:cNvPr>
          <p:cNvPicPr>
            <a:picLocks noChangeAspect="1"/>
          </p:cNvPicPr>
          <p:nvPr/>
        </p:nvPicPr>
        <p:blipFill>
          <a:blip r:embed="rId3"/>
          <a:stretch>
            <a:fillRect/>
          </a:stretch>
        </p:blipFill>
        <p:spPr>
          <a:xfrm>
            <a:off x="5252821" y="798003"/>
            <a:ext cx="2989176" cy="1927272"/>
          </a:xfrm>
          <a:prstGeom prst="rect">
            <a:avLst/>
          </a:prstGeom>
        </p:spPr>
      </p:pic>
      <p:pic>
        <p:nvPicPr>
          <p:cNvPr id="12" name="Picture 11">
            <a:extLst>
              <a:ext uri="{FF2B5EF4-FFF2-40B4-BE49-F238E27FC236}">
                <a16:creationId xmlns:a16="http://schemas.microsoft.com/office/drawing/2014/main" id="{F1E08A83-258F-BCDF-9996-FA07132080D7}"/>
              </a:ext>
            </a:extLst>
          </p:cNvPr>
          <p:cNvPicPr>
            <a:picLocks noChangeAspect="1"/>
          </p:cNvPicPr>
          <p:nvPr/>
        </p:nvPicPr>
        <p:blipFill>
          <a:blip r:embed="rId4"/>
          <a:stretch>
            <a:fillRect/>
          </a:stretch>
        </p:blipFill>
        <p:spPr>
          <a:xfrm>
            <a:off x="5328448" y="3119854"/>
            <a:ext cx="2989176" cy="1806451"/>
          </a:xfrm>
          <a:prstGeom prst="rect">
            <a:avLst/>
          </a:prstGeom>
        </p:spPr>
      </p:pic>
      <p:sp>
        <p:nvSpPr>
          <p:cNvPr id="13" name="TextBox 12">
            <a:extLst>
              <a:ext uri="{FF2B5EF4-FFF2-40B4-BE49-F238E27FC236}">
                <a16:creationId xmlns:a16="http://schemas.microsoft.com/office/drawing/2014/main" id="{9C7F8F9C-CF39-5139-A56D-A5ECCF1D082D}"/>
              </a:ext>
            </a:extLst>
          </p:cNvPr>
          <p:cNvSpPr txBox="1"/>
          <p:nvPr/>
        </p:nvSpPr>
        <p:spPr>
          <a:xfrm>
            <a:off x="5252821" y="2741726"/>
            <a:ext cx="3884304" cy="307777"/>
          </a:xfrm>
          <a:prstGeom prst="rect">
            <a:avLst/>
          </a:prstGeom>
          <a:noFill/>
        </p:spPr>
        <p:txBody>
          <a:bodyPr wrap="square" rtlCol="0">
            <a:spAutoFit/>
          </a:bodyPr>
          <a:lstStyle/>
          <a:p>
            <a:r>
              <a:rPr lang="en-US" dirty="0">
                <a:solidFill>
                  <a:schemeClr val="accent6"/>
                </a:solidFill>
                <a:latin typeface="Coda" panose="020B0604020202020204" charset="0"/>
              </a:rPr>
              <a:t>Superposition of two states |0&gt; and |1&gt;</a:t>
            </a:r>
          </a:p>
        </p:txBody>
      </p:sp>
    </p:spTree>
    <p:extLst>
      <p:ext uri="{BB962C8B-B14F-4D97-AF65-F5344CB8AC3E}">
        <p14:creationId xmlns:p14="http://schemas.microsoft.com/office/powerpoint/2010/main" val="1740452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DF34-C5A4-8D9C-9D62-107C22428831}"/>
              </a:ext>
            </a:extLst>
          </p:cNvPr>
          <p:cNvSpPr>
            <a:spLocks noGrp="1"/>
          </p:cNvSpPr>
          <p:nvPr>
            <p:ph type="title"/>
          </p:nvPr>
        </p:nvSpPr>
        <p:spPr/>
        <p:txBody>
          <a:bodyPr/>
          <a:lstStyle/>
          <a:p>
            <a:endParaRPr lang="en-US"/>
          </a:p>
        </p:txBody>
      </p:sp>
      <p:sp>
        <p:nvSpPr>
          <p:cNvPr id="8" name="Arrow: Right 7">
            <a:extLst>
              <a:ext uri="{FF2B5EF4-FFF2-40B4-BE49-F238E27FC236}">
                <a16:creationId xmlns:a16="http://schemas.microsoft.com/office/drawing/2014/main" id="{6146F46C-C8CD-DFA7-C006-7B7C4AEA10CF}"/>
              </a:ext>
            </a:extLst>
          </p:cNvPr>
          <p:cNvSpPr/>
          <p:nvPr/>
        </p:nvSpPr>
        <p:spPr>
          <a:xfrm>
            <a:off x="3536217" y="1681475"/>
            <a:ext cx="405636" cy="4404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49C8C52-803D-87C8-AB61-836D45B76201}"/>
              </a:ext>
            </a:extLst>
          </p:cNvPr>
          <p:cNvSpPr txBox="1"/>
          <p:nvPr/>
        </p:nvSpPr>
        <p:spPr>
          <a:xfrm>
            <a:off x="720000" y="3732835"/>
            <a:ext cx="6937065" cy="523220"/>
          </a:xfrm>
          <a:prstGeom prst="rect">
            <a:avLst/>
          </a:prstGeom>
          <a:noFill/>
        </p:spPr>
        <p:txBody>
          <a:bodyPr wrap="square" rtlCol="0">
            <a:spAutoFit/>
          </a:bodyPr>
          <a:lstStyle/>
          <a:p>
            <a:r>
              <a:rPr lang="en-US" dirty="0">
                <a:solidFill>
                  <a:schemeClr val="accent6"/>
                </a:solidFill>
                <a:latin typeface="Coda" panose="020B0604020202020204" charset="0"/>
              </a:rPr>
              <a:t>Here, 16 states are generated by 4 qubits by performing </a:t>
            </a:r>
            <a:r>
              <a:rPr lang="en-US" dirty="0">
                <a:solidFill>
                  <a:srgbClr val="FFFF00"/>
                </a:solidFill>
                <a:latin typeface="Coda" panose="020B0604020202020204" charset="0"/>
              </a:rPr>
              <a:t>one operation</a:t>
            </a:r>
            <a:r>
              <a:rPr lang="en-US" dirty="0">
                <a:solidFill>
                  <a:schemeClr val="accent6"/>
                </a:solidFill>
                <a:latin typeface="Coda" panose="020B0604020202020204" charset="0"/>
              </a:rPr>
              <a:t>, Whereas Classical computers need </a:t>
            </a:r>
            <a:r>
              <a:rPr lang="en-US" dirty="0">
                <a:solidFill>
                  <a:srgbClr val="FFFF00"/>
                </a:solidFill>
                <a:latin typeface="Coda" panose="020B0604020202020204" charset="0"/>
              </a:rPr>
              <a:t>16 operations</a:t>
            </a:r>
            <a:r>
              <a:rPr lang="en-US" dirty="0">
                <a:solidFill>
                  <a:schemeClr val="accent6"/>
                </a:solidFill>
                <a:latin typeface="Coda" panose="020B0604020202020204" charset="0"/>
              </a:rPr>
              <a:t>, which is more time-consuming</a:t>
            </a:r>
          </a:p>
        </p:txBody>
      </p:sp>
      <p:pic>
        <p:nvPicPr>
          <p:cNvPr id="13" name="Picture 12">
            <a:extLst>
              <a:ext uri="{FF2B5EF4-FFF2-40B4-BE49-F238E27FC236}">
                <a16:creationId xmlns:a16="http://schemas.microsoft.com/office/drawing/2014/main" id="{C1DE46AF-C6BC-851C-8DB8-76642F0C1CFA}"/>
              </a:ext>
            </a:extLst>
          </p:cNvPr>
          <p:cNvPicPr>
            <a:picLocks noChangeAspect="1"/>
          </p:cNvPicPr>
          <p:nvPr/>
        </p:nvPicPr>
        <p:blipFill>
          <a:blip r:embed="rId2"/>
          <a:stretch>
            <a:fillRect/>
          </a:stretch>
        </p:blipFill>
        <p:spPr>
          <a:xfrm>
            <a:off x="573009" y="859679"/>
            <a:ext cx="2448267" cy="2467319"/>
          </a:xfrm>
          <a:prstGeom prst="rect">
            <a:avLst/>
          </a:prstGeom>
        </p:spPr>
      </p:pic>
      <p:pic>
        <p:nvPicPr>
          <p:cNvPr id="15" name="Picture 14">
            <a:extLst>
              <a:ext uri="{FF2B5EF4-FFF2-40B4-BE49-F238E27FC236}">
                <a16:creationId xmlns:a16="http://schemas.microsoft.com/office/drawing/2014/main" id="{132F0A41-C77A-4029-2D0C-BE1616041399}"/>
              </a:ext>
            </a:extLst>
          </p:cNvPr>
          <p:cNvPicPr>
            <a:picLocks noChangeAspect="1"/>
          </p:cNvPicPr>
          <p:nvPr/>
        </p:nvPicPr>
        <p:blipFill>
          <a:blip r:embed="rId3"/>
          <a:stretch>
            <a:fillRect/>
          </a:stretch>
        </p:blipFill>
        <p:spPr>
          <a:xfrm>
            <a:off x="4255043" y="723139"/>
            <a:ext cx="4525006" cy="2715004"/>
          </a:xfrm>
          <a:prstGeom prst="rect">
            <a:avLst/>
          </a:prstGeom>
        </p:spPr>
      </p:pic>
      <p:sp>
        <p:nvSpPr>
          <p:cNvPr id="16" name="TextBox 15">
            <a:extLst>
              <a:ext uri="{FF2B5EF4-FFF2-40B4-BE49-F238E27FC236}">
                <a16:creationId xmlns:a16="http://schemas.microsoft.com/office/drawing/2014/main" id="{B7AAF552-101D-4C66-24FD-44D5E61EBDF6}"/>
              </a:ext>
            </a:extLst>
          </p:cNvPr>
          <p:cNvSpPr txBox="1"/>
          <p:nvPr/>
        </p:nvSpPr>
        <p:spPr>
          <a:xfrm>
            <a:off x="545060" y="4322114"/>
            <a:ext cx="7885840" cy="307777"/>
          </a:xfrm>
          <a:prstGeom prst="rect">
            <a:avLst/>
          </a:prstGeom>
          <a:noFill/>
        </p:spPr>
        <p:txBody>
          <a:bodyPr wrap="square" rtlCol="0">
            <a:spAutoFit/>
          </a:bodyPr>
          <a:lstStyle/>
          <a:p>
            <a:r>
              <a:rPr lang="en-US" dirty="0">
                <a:solidFill>
                  <a:schemeClr val="accent6"/>
                </a:solidFill>
                <a:latin typeface="Coda" panose="020B0604020202020204" charset="0"/>
              </a:rPr>
              <a:t>Which made it possible to utilize properties like </a:t>
            </a:r>
            <a:r>
              <a:rPr lang="en-US" b="1" dirty="0">
                <a:solidFill>
                  <a:srgbClr val="FFFF00"/>
                </a:solidFill>
                <a:latin typeface="Coda" panose="020B0604020202020204" charset="0"/>
              </a:rPr>
              <a:t>entanglement, superposition, and  Interference </a:t>
            </a:r>
          </a:p>
        </p:txBody>
      </p:sp>
    </p:spTree>
    <p:extLst>
      <p:ext uri="{BB962C8B-B14F-4D97-AF65-F5344CB8AC3E}">
        <p14:creationId xmlns:p14="http://schemas.microsoft.com/office/powerpoint/2010/main" val="306247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ABF9-7EC1-E38C-5CD3-95879770B187}"/>
              </a:ext>
            </a:extLst>
          </p:cNvPr>
          <p:cNvSpPr>
            <a:spLocks noGrp="1"/>
          </p:cNvSpPr>
          <p:nvPr>
            <p:ph type="title"/>
          </p:nvPr>
        </p:nvSpPr>
        <p:spPr>
          <a:xfrm>
            <a:off x="420323" y="61822"/>
            <a:ext cx="7710900" cy="572700"/>
          </a:xfrm>
        </p:spPr>
        <p:txBody>
          <a:bodyPr/>
          <a:lstStyle/>
          <a:p>
            <a:r>
              <a:rPr lang="en-US" dirty="0"/>
              <a:t>Why ML with Quantum</a:t>
            </a:r>
          </a:p>
        </p:txBody>
      </p:sp>
      <p:sp>
        <p:nvSpPr>
          <p:cNvPr id="3" name="Subtitle 2">
            <a:extLst>
              <a:ext uri="{FF2B5EF4-FFF2-40B4-BE49-F238E27FC236}">
                <a16:creationId xmlns:a16="http://schemas.microsoft.com/office/drawing/2014/main" id="{2FA11460-C368-E223-927C-4D41564A91BE}"/>
              </a:ext>
            </a:extLst>
          </p:cNvPr>
          <p:cNvSpPr>
            <a:spLocks noGrp="1"/>
          </p:cNvSpPr>
          <p:nvPr>
            <p:ph type="subTitle" idx="1"/>
          </p:nvPr>
        </p:nvSpPr>
        <p:spPr>
          <a:xfrm>
            <a:off x="2618314" y="2217875"/>
            <a:ext cx="3171317" cy="1063200"/>
          </a:xfrm>
        </p:spPr>
        <p:txBody>
          <a:bodyPr/>
          <a:lstStyle/>
          <a:p>
            <a:endParaRPr lang="en-US" dirty="0"/>
          </a:p>
        </p:txBody>
      </p:sp>
      <p:pic>
        <p:nvPicPr>
          <p:cNvPr id="2050" name="Picture 2" descr="Male chef in the kitchen chopping vegetables for dish">
            <a:extLst>
              <a:ext uri="{FF2B5EF4-FFF2-40B4-BE49-F238E27FC236}">
                <a16:creationId xmlns:a16="http://schemas.microsoft.com/office/drawing/2014/main" id="{6DABC03D-1B69-B72A-C061-EC3D8DADD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364" y="904393"/>
            <a:ext cx="3703272" cy="24668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466834-2312-7DF3-F313-416B94E6BCBE}"/>
              </a:ext>
            </a:extLst>
          </p:cNvPr>
          <p:cNvSpPr txBox="1"/>
          <p:nvPr/>
        </p:nvSpPr>
        <p:spPr>
          <a:xfrm>
            <a:off x="231199" y="1221761"/>
            <a:ext cx="2387115" cy="1692771"/>
          </a:xfrm>
          <a:prstGeom prst="rect">
            <a:avLst/>
          </a:prstGeom>
          <a:noFill/>
        </p:spPr>
        <p:txBody>
          <a:bodyPr wrap="square" rtlCol="0">
            <a:spAutoFit/>
          </a:bodyPr>
          <a:lstStyle/>
          <a:p>
            <a:r>
              <a:rPr lang="en-US"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(ML) </a:t>
            </a: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Like a chef who learns to cook by           trying thousands of     recipes (data) to find  the best one.  </a:t>
            </a:r>
          </a:p>
          <a:p>
            <a:endParaRPr lang="en-US" dirty="0"/>
          </a:p>
        </p:txBody>
      </p:sp>
      <p:sp>
        <p:nvSpPr>
          <p:cNvPr id="5" name="TextBox 4">
            <a:extLst>
              <a:ext uri="{FF2B5EF4-FFF2-40B4-BE49-F238E27FC236}">
                <a16:creationId xmlns:a16="http://schemas.microsoft.com/office/drawing/2014/main" id="{ABFCF98B-1992-BC63-B6AF-3F3F653469A1}"/>
              </a:ext>
            </a:extLst>
          </p:cNvPr>
          <p:cNvSpPr txBox="1"/>
          <p:nvPr/>
        </p:nvSpPr>
        <p:spPr>
          <a:xfrm>
            <a:off x="6596593" y="1291446"/>
            <a:ext cx="2489627" cy="1692771"/>
          </a:xfrm>
          <a:prstGeom prst="rect">
            <a:avLst/>
          </a:prstGeom>
          <a:noFill/>
        </p:spPr>
        <p:txBody>
          <a:bodyPr wrap="square" rtlCol="0">
            <a:spAutoFit/>
          </a:bodyPr>
          <a:lstStyle/>
          <a:p>
            <a:r>
              <a:rPr lang="en-US"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Quantum Computing </a:t>
            </a: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Like a magical kitchen where you can test all recipe combinations at once.</a:t>
            </a:r>
          </a:p>
          <a:p>
            <a:endParaRPr lang="en-US" dirty="0">
              <a:highlight>
                <a:srgbClr val="FFFF00"/>
              </a:highlight>
            </a:endParaRPr>
          </a:p>
        </p:txBody>
      </p:sp>
      <p:sp>
        <p:nvSpPr>
          <p:cNvPr id="6" name="TextBox 5">
            <a:extLst>
              <a:ext uri="{FF2B5EF4-FFF2-40B4-BE49-F238E27FC236}">
                <a16:creationId xmlns:a16="http://schemas.microsoft.com/office/drawing/2014/main" id="{018E3307-EE30-C6FD-30F1-3F9BB4B53C04}"/>
              </a:ext>
            </a:extLst>
          </p:cNvPr>
          <p:cNvSpPr txBox="1"/>
          <p:nvPr/>
        </p:nvSpPr>
        <p:spPr>
          <a:xfrm>
            <a:off x="2720364" y="3545978"/>
            <a:ext cx="4748733" cy="1138773"/>
          </a:xfrm>
          <a:prstGeom prst="rect">
            <a:avLst/>
          </a:prstGeom>
          <a:noFill/>
        </p:spPr>
        <p:txBody>
          <a:bodyPr wrap="square" rtlCol="0">
            <a:spAutoFit/>
          </a:bodyPr>
          <a:lstStyle/>
          <a:p>
            <a:r>
              <a:rPr lang="en-US" sz="1800" b="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QML</a:t>
            </a:r>
            <a:r>
              <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i="1"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rPr>
              <a:t>"Now, the chef has the magical kitchen—instantly knowing which recipe works best without wasting time!"</a:t>
            </a:r>
            <a:endParaRPr lang="en-US" sz="1800" kern="100" dirty="0">
              <a:effectLst/>
              <a:highlight>
                <a:srgbClr val="FFFF00"/>
              </a:highlight>
              <a:latin typeface="Aptos" panose="020B0004020202020204" pitchFamily="34" charset="0"/>
              <a:ea typeface="Aptos" panose="020B0004020202020204" pitchFamily="34" charset="0"/>
              <a:cs typeface="Times New Roman" panose="02020603050405020304" pitchFamily="18" charset="0"/>
            </a:endParaRPr>
          </a:p>
          <a:p>
            <a:endParaRPr lang="en-US" dirty="0">
              <a:highlight>
                <a:srgbClr val="FFFF00"/>
              </a:highlight>
            </a:endParaRPr>
          </a:p>
        </p:txBody>
      </p:sp>
      <p:sp>
        <p:nvSpPr>
          <p:cNvPr id="7" name="TextBox 6">
            <a:extLst>
              <a:ext uri="{FF2B5EF4-FFF2-40B4-BE49-F238E27FC236}">
                <a16:creationId xmlns:a16="http://schemas.microsoft.com/office/drawing/2014/main" id="{E0492C41-007C-D583-A0E6-D9690FEF79D8}"/>
              </a:ext>
            </a:extLst>
          </p:cNvPr>
          <p:cNvSpPr txBox="1"/>
          <p:nvPr/>
        </p:nvSpPr>
        <p:spPr>
          <a:xfrm>
            <a:off x="832834" y="4530862"/>
            <a:ext cx="8765865" cy="307777"/>
          </a:xfrm>
          <a:prstGeom prst="rect">
            <a:avLst/>
          </a:prstGeom>
          <a:noFill/>
        </p:spPr>
        <p:txBody>
          <a:bodyPr wrap="square" rtlCol="0">
            <a:spAutoFit/>
          </a:bodyPr>
          <a:lstStyle/>
          <a:p>
            <a:r>
              <a:rPr lang="en-US" dirty="0">
                <a:solidFill>
                  <a:schemeClr val="accent6"/>
                </a:solidFill>
                <a:latin typeface="Coda" panose="020B0604020202020204" charset="0"/>
              </a:rPr>
              <a:t>utilizing quantum computing principles to enhance the effectiveness of traditional ML models.</a:t>
            </a:r>
          </a:p>
        </p:txBody>
      </p:sp>
    </p:spTree>
    <p:extLst>
      <p:ext uri="{BB962C8B-B14F-4D97-AF65-F5344CB8AC3E}">
        <p14:creationId xmlns:p14="http://schemas.microsoft.com/office/powerpoint/2010/main" val="938355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2762-D7FC-4280-7359-16BDFA2CBB95}"/>
              </a:ext>
            </a:extLst>
          </p:cNvPr>
          <p:cNvSpPr>
            <a:spLocks noGrp="1"/>
          </p:cNvSpPr>
          <p:nvPr>
            <p:ph type="title"/>
          </p:nvPr>
        </p:nvSpPr>
        <p:spPr>
          <a:xfrm>
            <a:off x="379425" y="256583"/>
            <a:ext cx="7710900" cy="572700"/>
          </a:xfrm>
        </p:spPr>
        <p:txBody>
          <a:bodyPr/>
          <a:lstStyle/>
          <a:p>
            <a:r>
              <a:rPr lang="en-US" sz="2400" b="1" kern="100" dirty="0">
                <a:effectLst/>
                <a:latin typeface="Coda" panose="020B0604020202020204" charset="0"/>
                <a:ea typeface="Aptos" panose="020B0004020202020204" pitchFamily="34" charset="0"/>
                <a:cs typeface="Times New Roman" panose="02020603050405020304" pitchFamily="18" charset="0"/>
              </a:rPr>
              <a:t>Motivation Behind Quantum Machine Learning (QML)</a:t>
            </a:r>
            <a:br>
              <a:rPr lang="en-US" sz="2400" kern="100" dirty="0">
                <a:effectLst/>
                <a:latin typeface="Coda" panose="020B0604020202020204" charset="0"/>
                <a:ea typeface="Aptos" panose="020B0004020202020204" pitchFamily="34" charset="0"/>
                <a:cs typeface="Times New Roman" panose="02020603050405020304" pitchFamily="18" charset="0"/>
              </a:rPr>
            </a:br>
            <a:endParaRPr lang="en-US" sz="2400" dirty="0">
              <a:latin typeface="Coda" panose="020B0604020202020204" charset="0"/>
            </a:endParaRPr>
          </a:p>
        </p:txBody>
      </p:sp>
      <p:sp>
        <p:nvSpPr>
          <p:cNvPr id="3" name="Subtitle 2">
            <a:extLst>
              <a:ext uri="{FF2B5EF4-FFF2-40B4-BE49-F238E27FC236}">
                <a16:creationId xmlns:a16="http://schemas.microsoft.com/office/drawing/2014/main" id="{E7B64DA9-9482-6425-8E81-C58A926101EC}"/>
              </a:ext>
            </a:extLst>
          </p:cNvPr>
          <p:cNvSpPr>
            <a:spLocks noGrp="1"/>
          </p:cNvSpPr>
          <p:nvPr>
            <p:ph type="subTitle" idx="1"/>
          </p:nvPr>
        </p:nvSpPr>
        <p:spPr>
          <a:xfrm>
            <a:off x="0" y="256583"/>
            <a:ext cx="8469750" cy="3565392"/>
          </a:xfrm>
        </p:spPr>
        <p:txBody>
          <a:bodyPr/>
          <a:lstStyle/>
          <a:p>
            <a:pPr marL="139700" indent="0">
              <a:buNone/>
            </a:pPr>
            <a:r>
              <a:rPr lang="en-US" sz="2000" kern="100" dirty="0">
                <a:effectLst/>
                <a:latin typeface="Coda" panose="020B0604020202020204" charset="0"/>
                <a:ea typeface="Aptos" panose="020B0004020202020204" pitchFamily="34" charset="0"/>
                <a:cs typeface="Times New Roman" panose="02020603050405020304" pitchFamily="18" charset="0"/>
              </a:rPr>
              <a:t>Limits of Classical Machine Learning</a:t>
            </a:r>
          </a:p>
          <a:p>
            <a:r>
              <a:rPr lang="en-US" sz="2000" dirty="0">
                <a:effectLst/>
                <a:latin typeface="Coda" panose="020B0604020202020204" charset="0"/>
                <a:ea typeface="Aptos" panose="020B0004020202020204" pitchFamily="34" charset="0"/>
                <a:cs typeface="Times New Roman" panose="02020603050405020304" pitchFamily="18" charset="0"/>
              </a:rPr>
              <a:t>"Big Data is Getting Too Big": ML models today require massive amounts of data, which involves a lot of computational time and processing power</a:t>
            </a:r>
          </a:p>
          <a:p>
            <a:r>
              <a:rPr lang="en-US" sz="2000" kern="100" dirty="0">
                <a:effectLst/>
                <a:latin typeface="Coda" panose="020B0604020202020204" charset="0"/>
                <a:ea typeface="Aptos" panose="020B0004020202020204" pitchFamily="34" charset="0"/>
                <a:cs typeface="Times New Roman" panose="02020603050405020304" pitchFamily="18" charset="0"/>
              </a:rPr>
              <a:t>“Some Problems Are Too Complex”: </a:t>
            </a:r>
            <a:r>
              <a:rPr lang="en-US" sz="2000" kern="100" dirty="0">
                <a:latin typeface="Coda" panose="020B0604020202020204" charset="0"/>
                <a:ea typeface="Aptos" panose="020B0004020202020204" pitchFamily="34" charset="0"/>
                <a:cs typeface="Times New Roman" panose="02020603050405020304" pitchFamily="18" charset="0"/>
              </a:rPr>
              <a:t>tasks like </a:t>
            </a:r>
            <a:r>
              <a:rPr lang="en-US" sz="2000" dirty="0">
                <a:effectLst/>
                <a:latin typeface="Coda" panose="020B0604020202020204" charset="0"/>
                <a:ea typeface="Aptos" panose="020B0004020202020204" pitchFamily="34" charset="0"/>
                <a:cs typeface="Times New Roman" panose="02020603050405020304" pitchFamily="18" charset="0"/>
              </a:rPr>
              <a:t>simulating molecules for drug discovery are impossible for classical computers to solve.</a:t>
            </a:r>
            <a:endParaRPr lang="en-US" sz="2000" kern="100" dirty="0">
              <a:effectLst/>
              <a:latin typeface="Coda" panose="020B0604020202020204" charset="0"/>
              <a:ea typeface="Aptos" panose="020B0004020202020204" pitchFamily="34" charset="0"/>
              <a:cs typeface="Times New Roman" panose="02020603050405020304" pitchFamily="18" charset="0"/>
            </a:endParaRPr>
          </a:p>
        </p:txBody>
      </p:sp>
      <p:pic>
        <p:nvPicPr>
          <p:cNvPr id="4" name="Picture 3" descr="Quantum Machine Learning">
            <a:extLst>
              <a:ext uri="{FF2B5EF4-FFF2-40B4-BE49-F238E27FC236}">
                <a16:creationId xmlns:a16="http://schemas.microsoft.com/office/drawing/2014/main" id="{B39AF970-BC97-26D4-DFC2-4036A2CEDF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2952" y="3133422"/>
            <a:ext cx="3122850" cy="1998824"/>
          </a:xfrm>
          <a:prstGeom prst="rect">
            <a:avLst/>
          </a:prstGeom>
          <a:noFill/>
          <a:ln>
            <a:noFill/>
          </a:ln>
        </p:spPr>
      </p:pic>
    </p:spTree>
    <p:extLst>
      <p:ext uri="{BB962C8B-B14F-4D97-AF65-F5344CB8AC3E}">
        <p14:creationId xmlns:p14="http://schemas.microsoft.com/office/powerpoint/2010/main" val="990187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2D517-4EDE-4C84-8174-6EDC9B9A2B82}"/>
              </a:ext>
            </a:extLst>
          </p:cNvPr>
          <p:cNvSpPr>
            <a:spLocks noGrp="1"/>
          </p:cNvSpPr>
          <p:nvPr>
            <p:ph type="title"/>
          </p:nvPr>
        </p:nvSpPr>
        <p:spPr>
          <a:xfrm>
            <a:off x="297378" y="0"/>
            <a:ext cx="7710900" cy="572700"/>
          </a:xfrm>
        </p:spPr>
        <p:txBody>
          <a:bodyPr/>
          <a:lstStyle/>
          <a:p>
            <a:r>
              <a:rPr lang="en-US" dirty="0"/>
              <a:t>QML over classical ML </a:t>
            </a:r>
          </a:p>
        </p:txBody>
      </p:sp>
      <p:sp>
        <p:nvSpPr>
          <p:cNvPr id="3" name="Subtitle 2">
            <a:extLst>
              <a:ext uri="{FF2B5EF4-FFF2-40B4-BE49-F238E27FC236}">
                <a16:creationId xmlns:a16="http://schemas.microsoft.com/office/drawing/2014/main" id="{F5381456-EA5E-090D-F45E-C58E81D5AFAB}"/>
              </a:ext>
            </a:extLst>
          </p:cNvPr>
          <p:cNvSpPr>
            <a:spLocks noGrp="1"/>
          </p:cNvSpPr>
          <p:nvPr>
            <p:ph type="subTitle" idx="1"/>
          </p:nvPr>
        </p:nvSpPr>
        <p:spPr>
          <a:xfrm>
            <a:off x="122945" y="903305"/>
            <a:ext cx="8890425" cy="4301667"/>
          </a:xfrm>
        </p:spPr>
        <p:txBody>
          <a:bodyPr/>
          <a:lstStyle/>
          <a:p>
            <a:r>
              <a:rPr lang="en-US" sz="1800" b="1" kern="100" dirty="0">
                <a:effectLst/>
                <a:latin typeface="Coda" panose="020B0604020202020204" charset="0"/>
                <a:ea typeface="Aptos" panose="020B0004020202020204" pitchFamily="34" charset="0"/>
                <a:cs typeface="Times New Roman" panose="02020603050405020304" pitchFamily="18" charset="0"/>
              </a:rPr>
              <a:t>Exponential Speedup</a:t>
            </a:r>
            <a:endParaRPr lang="en-US" sz="1800" kern="100" dirty="0">
              <a:effectLst/>
              <a:latin typeface="Coda" panose="020B0604020202020204" charset="0"/>
              <a:ea typeface="Aptos" panose="020B0004020202020204" pitchFamily="34" charset="0"/>
              <a:cs typeface="Times New Roman" panose="02020603050405020304" pitchFamily="18" charset="0"/>
            </a:endParaRPr>
          </a:p>
          <a:p>
            <a:pPr marL="139700" indent="0">
              <a:buNone/>
            </a:pPr>
            <a:r>
              <a:rPr lang="en-US" sz="1800" dirty="0">
                <a:effectLst/>
                <a:latin typeface="Coda" panose="020B0604020202020204" charset="0"/>
                <a:ea typeface="Aptos" panose="020B0004020202020204" pitchFamily="34" charset="0"/>
                <a:cs typeface="Times New Roman" panose="02020603050405020304" pitchFamily="18" charset="0"/>
              </a:rPr>
              <a:t>Classical computers check possibilities </a:t>
            </a:r>
            <a:r>
              <a:rPr lang="en-US" sz="1800" b="1" dirty="0">
                <a:effectLst/>
                <a:latin typeface="Coda" panose="020B0604020202020204" charset="0"/>
                <a:ea typeface="Aptos" panose="020B0004020202020204" pitchFamily="34" charset="0"/>
                <a:cs typeface="Times New Roman" panose="02020603050405020304" pitchFamily="18" charset="0"/>
              </a:rPr>
              <a:t>one at a time</a:t>
            </a:r>
            <a:r>
              <a:rPr lang="en-US" sz="1800" dirty="0">
                <a:effectLst/>
                <a:latin typeface="Coda" panose="020B0604020202020204" charset="0"/>
                <a:ea typeface="Aptos" panose="020B0004020202020204" pitchFamily="34" charset="0"/>
                <a:cs typeface="Times New Roman" panose="02020603050405020304" pitchFamily="18" charset="0"/>
              </a:rPr>
              <a:t> - Quantum computers explore </a:t>
            </a:r>
            <a:r>
              <a:rPr lang="en-US" sz="1800" b="1" dirty="0">
                <a:effectLst/>
                <a:latin typeface="Coda" panose="020B0604020202020204" charset="0"/>
                <a:ea typeface="Aptos" panose="020B0004020202020204" pitchFamily="34" charset="0"/>
                <a:cs typeface="Times New Roman" panose="02020603050405020304" pitchFamily="18" charset="0"/>
              </a:rPr>
              <a:t>all possibilities at once</a:t>
            </a:r>
            <a:r>
              <a:rPr lang="en-US" sz="1800" dirty="0">
                <a:effectLst/>
                <a:latin typeface="Coda" panose="020B0604020202020204" charset="0"/>
                <a:ea typeface="Aptos" panose="020B0004020202020204" pitchFamily="34" charset="0"/>
                <a:cs typeface="Times New Roman" panose="02020603050405020304" pitchFamily="18" charset="0"/>
              </a:rPr>
              <a:t>  helps in speeding up things like drug discovery</a:t>
            </a:r>
          </a:p>
          <a:p>
            <a:pPr marL="139700" indent="0">
              <a:buNone/>
            </a:pPr>
            <a:endParaRPr lang="en-US" sz="1800" dirty="0">
              <a:effectLst/>
              <a:latin typeface="Coda" panose="020B0604020202020204" charset="0"/>
              <a:ea typeface="Aptos" panose="020B0004020202020204" pitchFamily="34" charset="0"/>
              <a:cs typeface="Times New Roman" panose="02020603050405020304" pitchFamily="18" charset="0"/>
            </a:endParaRPr>
          </a:p>
          <a:p>
            <a:r>
              <a:rPr lang="en-US" sz="1800" b="1" dirty="0">
                <a:effectLst/>
                <a:latin typeface="Coda" panose="020B0604020202020204" charset="0"/>
                <a:ea typeface="Aptos" panose="020B0004020202020204" pitchFamily="34" charset="0"/>
                <a:cs typeface="Times New Roman" panose="02020603050405020304" pitchFamily="18" charset="0"/>
              </a:rPr>
              <a:t>Better Optimization</a:t>
            </a:r>
            <a:endParaRPr lang="en-US" sz="1800" b="1" dirty="0">
              <a:latin typeface="Coda" panose="020B0604020202020204" charset="0"/>
              <a:ea typeface="Aptos" panose="020B0004020202020204" pitchFamily="34" charset="0"/>
              <a:cs typeface="Times New Roman" panose="02020603050405020304" pitchFamily="18" charset="0"/>
            </a:endParaRPr>
          </a:p>
          <a:p>
            <a:pPr marL="139700" indent="0">
              <a:buNone/>
            </a:pPr>
            <a:r>
              <a:rPr lang="en-US" sz="1800" dirty="0">
                <a:effectLst/>
                <a:latin typeface="Coda" panose="020B0604020202020204" charset="0"/>
                <a:ea typeface="Aptos" panose="020B0004020202020204" pitchFamily="34" charset="0"/>
                <a:cs typeface="Times New Roman" panose="02020603050405020304" pitchFamily="18" charset="0"/>
              </a:rPr>
              <a:t>Quantum algorithms can </a:t>
            </a:r>
            <a:r>
              <a:rPr lang="en-US" sz="1800" b="1" dirty="0">
                <a:effectLst/>
                <a:latin typeface="Coda" panose="020B0604020202020204" charset="0"/>
                <a:ea typeface="Aptos" panose="020B0004020202020204" pitchFamily="34" charset="0"/>
                <a:cs typeface="Times New Roman" panose="02020603050405020304" pitchFamily="18" charset="0"/>
              </a:rPr>
              <a:t>navigate this space more efficiently by processing all solutions at a time and giving the best one, like </a:t>
            </a:r>
            <a:r>
              <a:rPr lang="en-US" sz="1800" kern="100" dirty="0">
                <a:effectLst/>
                <a:latin typeface="Coda" panose="020B0604020202020204" charset="0"/>
                <a:ea typeface="Aptos" panose="020B0004020202020204" pitchFamily="34" charset="0"/>
                <a:cs typeface="Times New Roman" panose="02020603050405020304" pitchFamily="18" charset="0"/>
              </a:rPr>
              <a:t>finding the fastest path for every car in a city in real time.</a:t>
            </a:r>
          </a:p>
          <a:p>
            <a:pPr marL="139700" indent="0">
              <a:buNone/>
            </a:pPr>
            <a:endParaRPr lang="en-US" sz="1800" kern="100" dirty="0">
              <a:effectLst/>
              <a:latin typeface="Coda" panose="020B0604020202020204" charset="0"/>
              <a:ea typeface="Aptos" panose="020B0004020202020204" pitchFamily="34" charset="0"/>
              <a:cs typeface="Times New Roman" panose="02020603050405020304" pitchFamily="18" charset="0"/>
            </a:endParaRPr>
          </a:p>
          <a:p>
            <a:pPr marL="0">
              <a:spcAft>
                <a:spcPts val="800"/>
              </a:spcAft>
            </a:pPr>
            <a:r>
              <a:rPr lang="en-US" sz="1800" b="1" kern="100" dirty="0">
                <a:effectLst/>
                <a:latin typeface="Coda" panose="020B0604020202020204" charset="0"/>
                <a:ea typeface="Aptos" panose="020B0004020202020204" pitchFamily="34" charset="0"/>
                <a:cs typeface="Times New Roman" panose="02020603050405020304" pitchFamily="18" charset="0"/>
              </a:rPr>
              <a:t>Handling "Quantum Data"</a:t>
            </a:r>
            <a:endParaRPr lang="en-US" sz="1800" kern="100" dirty="0">
              <a:effectLst/>
              <a:latin typeface="Coda" panose="020B0604020202020204" charset="0"/>
              <a:ea typeface="Aptos" panose="020B0004020202020204" pitchFamily="34" charset="0"/>
              <a:cs typeface="Times New Roman" panose="02020603050405020304" pitchFamily="18" charset="0"/>
            </a:endParaRPr>
          </a:p>
          <a:p>
            <a:pPr marL="0" marR="0" lvl="0" indent="0">
              <a:lnSpc>
                <a:spcPct val="115000"/>
              </a:lnSpc>
              <a:spcAft>
                <a:spcPts val="800"/>
              </a:spcAft>
              <a:buSzPts val="1000"/>
              <a:buNone/>
              <a:tabLst>
                <a:tab pos="457200" algn="l"/>
              </a:tabLst>
            </a:pPr>
            <a:r>
              <a:rPr lang="en-US" sz="1800" kern="100" dirty="0">
                <a:effectLst/>
                <a:latin typeface="Coda" panose="020B0604020202020204" charset="0"/>
                <a:ea typeface="Aptos" panose="020B0004020202020204" pitchFamily="34" charset="0"/>
                <a:cs typeface="Times New Roman" panose="02020603050405020304" pitchFamily="18" charset="0"/>
              </a:rPr>
              <a:t>Some real-world data (like chemical reactions or particle physics) </a:t>
            </a:r>
            <a:r>
              <a:rPr lang="en-US" sz="1800" b="1" kern="100" dirty="0">
                <a:effectLst/>
                <a:latin typeface="Coda" panose="020B0604020202020204" charset="0"/>
                <a:ea typeface="Aptos" panose="020B0004020202020204" pitchFamily="34" charset="0"/>
                <a:cs typeface="Times New Roman" panose="02020603050405020304" pitchFamily="18" charset="0"/>
              </a:rPr>
              <a:t>behaves quantum-mechanically</a:t>
            </a:r>
            <a:r>
              <a:rPr lang="en-US" sz="1800" kern="100" dirty="0">
                <a:effectLst/>
                <a:latin typeface="Coda" panose="020B0604020202020204" charset="0"/>
                <a:ea typeface="Aptos" panose="020B0004020202020204" pitchFamily="34" charset="0"/>
                <a:cs typeface="Times New Roman" panose="02020603050405020304" pitchFamily="18" charset="0"/>
              </a:rPr>
              <a:t>.</a:t>
            </a:r>
          </a:p>
          <a:p>
            <a:pPr marL="139700" indent="0">
              <a:buNone/>
            </a:pPr>
            <a:endParaRPr lang="en-US" dirty="0"/>
          </a:p>
        </p:txBody>
      </p:sp>
      <p:sp>
        <p:nvSpPr>
          <p:cNvPr id="4" name="TextBox 3">
            <a:extLst>
              <a:ext uri="{FF2B5EF4-FFF2-40B4-BE49-F238E27FC236}">
                <a16:creationId xmlns:a16="http://schemas.microsoft.com/office/drawing/2014/main" id="{68552CF3-8E16-7052-DF50-B57C2D13D126}"/>
              </a:ext>
            </a:extLst>
          </p:cNvPr>
          <p:cNvSpPr txBox="1"/>
          <p:nvPr/>
        </p:nvSpPr>
        <p:spPr>
          <a:xfrm>
            <a:off x="868297" y="572700"/>
            <a:ext cx="7139981" cy="523220"/>
          </a:xfrm>
          <a:prstGeom prst="rect">
            <a:avLst/>
          </a:prstGeom>
          <a:noFill/>
        </p:spPr>
        <p:txBody>
          <a:bodyPr wrap="square" rtlCol="0">
            <a:spAutoFit/>
          </a:bodyPr>
          <a:lstStyle/>
          <a:p>
            <a:r>
              <a:rPr lang="en-US" sz="1400" dirty="0">
                <a:solidFill>
                  <a:schemeClr val="accent3"/>
                </a:solidFill>
                <a:effectLst/>
                <a:latin typeface="Coda" panose="020B0604020202020204" charset="0"/>
                <a:ea typeface="Aptos" panose="020B0004020202020204" pitchFamily="34" charset="0"/>
                <a:cs typeface="Times New Roman" panose="02020603050405020304" pitchFamily="18" charset="0"/>
              </a:rPr>
              <a:t>Quantum computers don’t just compute faster—they compute </a:t>
            </a:r>
            <a:r>
              <a:rPr lang="en-US" sz="1400" b="1" dirty="0">
                <a:solidFill>
                  <a:schemeClr val="accent3"/>
                </a:solidFill>
                <a:effectLst/>
                <a:latin typeface="Coda" panose="020B0604020202020204" charset="0"/>
                <a:ea typeface="Aptos" panose="020B0004020202020204" pitchFamily="34" charset="0"/>
                <a:cs typeface="Times New Roman" panose="02020603050405020304" pitchFamily="18" charset="0"/>
              </a:rPr>
              <a:t>differently</a:t>
            </a:r>
          </a:p>
          <a:p>
            <a:endParaRPr lang="en-US" dirty="0">
              <a:solidFill>
                <a:schemeClr val="accent3"/>
              </a:solidFill>
            </a:endParaRPr>
          </a:p>
        </p:txBody>
      </p:sp>
      <p:pic>
        <p:nvPicPr>
          <p:cNvPr id="2050" name="Picture 2" descr="quantum computer programming ...">
            <a:extLst>
              <a:ext uri="{FF2B5EF4-FFF2-40B4-BE49-F238E27FC236}">
                <a16:creationId xmlns:a16="http://schemas.microsoft.com/office/drawing/2014/main" id="{E377A158-A619-6272-27E2-DD909D14F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7037" y="3123854"/>
            <a:ext cx="3138274" cy="1040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7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999B1-07D6-4335-2713-1F0EB9E7DF00}"/>
              </a:ext>
            </a:extLst>
          </p:cNvPr>
          <p:cNvSpPr>
            <a:spLocks noGrp="1"/>
          </p:cNvSpPr>
          <p:nvPr>
            <p:ph type="title"/>
          </p:nvPr>
        </p:nvSpPr>
        <p:spPr/>
        <p:txBody>
          <a:bodyPr/>
          <a:lstStyle/>
          <a:p>
            <a:r>
              <a:rPr lang="en-US" sz="1800" b="1" kern="100" dirty="0">
                <a:effectLst/>
                <a:latin typeface="Coda" panose="020B0604020202020204" charset="0"/>
                <a:ea typeface="Aptos" panose="020B0004020202020204" pitchFamily="34" charset="0"/>
                <a:cs typeface="Times New Roman" panose="02020603050405020304" pitchFamily="18" charset="0"/>
              </a:rPr>
              <a:t>The Bigger Vision: What Could QML Enable?</a:t>
            </a:r>
            <a:br>
              <a:rPr lang="en-US" sz="1800" kern="100" dirty="0">
                <a:effectLst/>
                <a:latin typeface="Coda" panose="020B0604020202020204" charset="0"/>
                <a:ea typeface="Aptos" panose="020B0004020202020204" pitchFamily="34" charset="0"/>
                <a:cs typeface="Times New Roman" panose="02020603050405020304" pitchFamily="18" charset="0"/>
              </a:rPr>
            </a:br>
            <a:endParaRPr lang="en-US" dirty="0">
              <a:latin typeface="Coda" panose="020B0604020202020204" charset="0"/>
            </a:endParaRPr>
          </a:p>
        </p:txBody>
      </p:sp>
      <p:sp>
        <p:nvSpPr>
          <p:cNvPr id="3" name="Subtitle 2">
            <a:extLst>
              <a:ext uri="{FF2B5EF4-FFF2-40B4-BE49-F238E27FC236}">
                <a16:creationId xmlns:a16="http://schemas.microsoft.com/office/drawing/2014/main" id="{798EDEEF-2718-573D-9E02-A5D9372B0602}"/>
              </a:ext>
            </a:extLst>
          </p:cNvPr>
          <p:cNvSpPr>
            <a:spLocks noGrp="1"/>
          </p:cNvSpPr>
          <p:nvPr>
            <p:ph type="subTitle" idx="1"/>
          </p:nvPr>
        </p:nvSpPr>
        <p:spPr>
          <a:xfrm>
            <a:off x="468726" y="1581379"/>
            <a:ext cx="8060551" cy="2126400"/>
          </a:xfrm>
        </p:spPr>
        <p:txBody>
          <a:bodyPr/>
          <a:lstStyle/>
          <a:p>
            <a:pPr marL="0" marR="0">
              <a:lnSpc>
                <a:spcPct val="115000"/>
              </a:lnSpc>
              <a:spcAft>
                <a:spcPts val="800"/>
              </a:spcAft>
              <a:buNone/>
            </a:pPr>
            <a:r>
              <a:rPr lang="en-US" sz="1800" kern="100" dirty="0">
                <a:effectLst/>
                <a:latin typeface="Coda" panose="020B0604020202020204" charset="0"/>
                <a:ea typeface="Aptos" panose="020B0004020202020204" pitchFamily="34" charset="0"/>
                <a:cs typeface="Times New Roman" panose="02020603050405020304" pitchFamily="18" charset="0"/>
              </a:rPr>
              <a:t>Scientists and companies are exploring QML for:</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oda" panose="020B0604020202020204" charset="0"/>
                <a:ea typeface="Aptos" panose="020B0004020202020204" pitchFamily="34" charset="0"/>
                <a:cs typeface="Times New Roman" panose="02020603050405020304" pitchFamily="18" charset="0"/>
              </a:rPr>
              <a:t>Medicine</a:t>
            </a:r>
            <a:r>
              <a:rPr lang="en-US" sz="1800" kern="100" dirty="0">
                <a:effectLst/>
                <a:latin typeface="Coda" panose="020B0604020202020204" charset="0"/>
                <a:ea typeface="Aptos" panose="020B0004020202020204" pitchFamily="34" charset="0"/>
                <a:cs typeface="Times New Roman" panose="02020603050405020304" pitchFamily="18" charset="0"/>
              </a:rPr>
              <a:t>: Personalized cancer treatments by simulating DNA-protein interactions.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oda" panose="020B0604020202020204" charset="0"/>
                <a:ea typeface="Aptos" panose="020B0004020202020204" pitchFamily="34" charset="0"/>
                <a:cs typeface="Times New Roman" panose="02020603050405020304" pitchFamily="18" charset="0"/>
              </a:rPr>
              <a:t>Climate Science</a:t>
            </a:r>
            <a:r>
              <a:rPr lang="en-US" sz="1800" kern="100" dirty="0">
                <a:effectLst/>
                <a:latin typeface="Coda" panose="020B0604020202020204" charset="0"/>
                <a:ea typeface="Aptos" panose="020B0004020202020204" pitchFamily="34" charset="0"/>
                <a:cs typeface="Times New Roman" panose="02020603050405020304" pitchFamily="18" charset="0"/>
              </a:rPr>
              <a:t>: Discovering new materials for carbon capture.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oda" panose="020B0604020202020204" charset="0"/>
                <a:ea typeface="Aptos" panose="020B0004020202020204" pitchFamily="34" charset="0"/>
                <a:cs typeface="Times New Roman" panose="02020603050405020304" pitchFamily="18" charset="0"/>
              </a:rPr>
              <a:t>Finance</a:t>
            </a:r>
            <a:r>
              <a:rPr lang="en-US" sz="1800" kern="100" dirty="0">
                <a:effectLst/>
                <a:latin typeface="Coda" panose="020B0604020202020204" charset="0"/>
                <a:ea typeface="Aptos" panose="020B0004020202020204" pitchFamily="34" charset="0"/>
                <a:cs typeface="Times New Roman" panose="02020603050405020304" pitchFamily="18" charset="0"/>
              </a:rPr>
              <a:t>: Ultra-secure encryption and fraud detection.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b="1" kern="100" dirty="0">
                <a:effectLst/>
                <a:latin typeface="Coda" panose="020B0604020202020204" charset="0"/>
                <a:ea typeface="Aptos" panose="020B0004020202020204" pitchFamily="34" charset="0"/>
                <a:cs typeface="Times New Roman" panose="02020603050405020304" pitchFamily="18" charset="0"/>
              </a:rPr>
              <a:t>AI</a:t>
            </a:r>
            <a:r>
              <a:rPr lang="en-US" sz="1800" kern="100" dirty="0">
                <a:effectLst/>
                <a:latin typeface="Coda" panose="020B0604020202020204" charset="0"/>
                <a:ea typeface="Aptos" panose="020B0004020202020204" pitchFamily="34" charset="0"/>
                <a:cs typeface="Times New Roman" panose="02020603050405020304" pitchFamily="18" charset="0"/>
              </a:rPr>
              <a:t>: More powerful models that learn from less data.</a:t>
            </a:r>
          </a:p>
          <a:p>
            <a:endParaRPr lang="en-US" dirty="0">
              <a:latin typeface="Coda" panose="020B0604020202020204" charset="0"/>
            </a:endParaRPr>
          </a:p>
        </p:txBody>
      </p:sp>
      <p:pic>
        <p:nvPicPr>
          <p:cNvPr id="3074" name="Picture 2" descr="Artificial intelligence-created ...">
            <a:extLst>
              <a:ext uri="{FF2B5EF4-FFF2-40B4-BE49-F238E27FC236}">
                <a16:creationId xmlns:a16="http://schemas.microsoft.com/office/drawing/2014/main" id="{93327786-F39E-5F58-63C1-40DC43BBB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35433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814439"/>
      </p:ext>
    </p:extLst>
  </p:cSld>
  <p:clrMapOvr>
    <a:masterClrMapping/>
  </p:clrMapOvr>
</p:sld>
</file>

<file path=ppt/theme/theme1.xml><?xml version="1.0" encoding="utf-8"?>
<a:theme xmlns:a="http://schemas.openxmlformats.org/drawingml/2006/main" name="Quantum Computing Major for College by Slidesgo">
  <a:themeElements>
    <a:clrScheme name="Simple Light">
      <a:dk1>
        <a:srgbClr val="FFFFE9"/>
      </a:dk1>
      <a:lt1>
        <a:srgbClr val="000000"/>
      </a:lt1>
      <a:dk2>
        <a:srgbClr val="D1E6F3"/>
      </a:dk2>
      <a:lt2>
        <a:srgbClr val="E6FFE6"/>
      </a:lt2>
      <a:accent1>
        <a:srgbClr val="BAC8D3"/>
      </a:accent1>
      <a:accent2>
        <a:srgbClr val="FFFFFF"/>
      </a:accent2>
      <a:accent3>
        <a:srgbClr val="FFFFFF"/>
      </a:accent3>
      <a:accent4>
        <a:srgbClr val="FFFFFF"/>
      </a:accent4>
      <a:accent5>
        <a:srgbClr val="FFFFFF"/>
      </a:accent5>
      <a:accent6>
        <a:srgbClr val="FFFFFF"/>
      </a:accent6>
      <a:hlink>
        <a:srgbClr val="FFFF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664</Words>
  <Application>Microsoft Office PowerPoint</Application>
  <PresentationFormat>On-screen Show (16:9)</PresentationFormat>
  <Paragraphs>73</Paragraphs>
  <Slides>15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Nunito Light</vt:lpstr>
      <vt:lpstr>Coda</vt:lpstr>
      <vt:lpstr>Segoe UI Emoji</vt:lpstr>
      <vt:lpstr>Arial</vt:lpstr>
      <vt:lpstr>Symbol</vt:lpstr>
      <vt:lpstr>Aptos</vt:lpstr>
      <vt:lpstr>Assistant</vt:lpstr>
      <vt:lpstr>Anaheim</vt:lpstr>
      <vt:lpstr>Apple Color Emoji</vt:lpstr>
      <vt:lpstr>Quantum Computing Major for College by Slidesgo</vt:lpstr>
      <vt:lpstr>PowerPoint Presentation</vt:lpstr>
      <vt:lpstr>Quantum Machine Learning</vt:lpstr>
      <vt:lpstr>Timeline</vt:lpstr>
      <vt:lpstr>Quantum Computing?</vt:lpstr>
      <vt:lpstr>PowerPoint Presentation</vt:lpstr>
      <vt:lpstr>Why ML with Quantum</vt:lpstr>
      <vt:lpstr>Motivation Behind Quantum Machine Learning (QML) </vt:lpstr>
      <vt:lpstr>QML over classical ML </vt:lpstr>
      <vt:lpstr>The Bigger Vision: What Could QML Enable? </vt:lpstr>
      <vt:lpstr>Current Challenges in QML </vt:lpstr>
      <vt:lpstr>The Future of Quantum Machine Learning</vt:lpstr>
      <vt:lpstr>PowerPoint Presentation</vt:lpstr>
      <vt:lpstr>Interesting facts about Quantum</vt:lpstr>
      <vt:lpstr>Thank You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Revanth Reddy Kanubaddi</dc:creator>
  <cp:lastModifiedBy>Revanth Reddy Kanubaddi</cp:lastModifiedBy>
  <cp:revision>4</cp:revision>
  <dcterms:modified xsi:type="dcterms:W3CDTF">2025-04-29T21:41:53Z</dcterms:modified>
</cp:coreProperties>
</file>